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notesMasterIdLst>
    <p:notesMasterId r:id="rId14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notesMaster" Target="notesMasters/notesMaster1.xml"/><Relationship Id="rId15" Type="http://schemas.openxmlformats.org/officeDocument/2006/relationships/presProps" Target="presProps.xml"/><Relationship Id="rId16" Type="http://schemas.openxmlformats.org/officeDocument/2006/relationships/viewProps" Target="viewProps.xml"/><Relationship Id="rId17" Type="http://schemas.openxmlformats.org/officeDocument/2006/relationships/theme" Target="theme/theme1.xml"/><Relationship Id="rId18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3F06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6492240" y="-1645920"/>
            <a:ext cx="4206240" cy="4206240"/>
          </a:xfrm>
          <a:prstGeom prst="ellipse">
            <a:avLst/>
          </a:prstGeom>
          <a:solidFill>
            <a:srgbClr val="660874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-1280160" y="3566160"/>
            <a:ext cx="3291840" cy="3291840"/>
          </a:xfrm>
          <a:prstGeom prst="ellipse">
            <a:avLst/>
          </a:prstGeom>
          <a:solidFill>
            <a:srgbClr val="660874">
              <a:alpha val="35000"/>
            </a:srgbClr>
          </a:solidFill>
          <a:ln/>
        </p:spPr>
      </p:sp>
      <p:sp>
        <p:nvSpPr>
          <p:cNvPr id="4" name="Shape 2"/>
          <p:cNvSpPr/>
          <p:nvPr/>
        </p:nvSpPr>
        <p:spPr>
          <a:xfrm>
            <a:off x="7635240" y="3246120"/>
            <a:ext cx="1051560" cy="1051560"/>
          </a:xfrm>
          <a:prstGeom prst="ellipse">
            <a:avLst/>
          </a:prstGeom>
          <a:solidFill>
            <a:srgbClr val="C9A227">
              <a:alpha val="75000"/>
            </a:srgbClr>
          </a:solidFill>
          <a:ln/>
        </p:spPr>
      </p:sp>
      <p:sp>
        <p:nvSpPr>
          <p:cNvPr id="5" name="Text 3"/>
          <p:cNvSpPr/>
          <p:nvPr/>
        </p:nvSpPr>
        <p:spPr>
          <a:xfrm>
            <a:off x="731520" y="96012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spc="200" kern="0" dirty="0">
                <a:solidFill>
                  <a:srgbClr val="D9C7E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清华大学计算机系 · 计研五三</a:t>
            </a:r>
            <a:endParaRPr lang="en-US" sz="1500" dirty="0"/>
          </a:p>
        </p:txBody>
      </p:sp>
      <p:sp>
        <p:nvSpPr>
          <p:cNvPr id="6" name="Text 4"/>
          <p:cNvSpPr/>
          <p:nvPr/>
        </p:nvSpPr>
        <p:spPr>
          <a:xfrm>
            <a:off x="731520" y="1417320"/>
            <a:ext cx="768096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47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级新生班会</a:t>
            </a:r>
            <a:endParaRPr lang="en-US" sz="4700" dirty="0"/>
          </a:p>
        </p:txBody>
      </p:sp>
      <p:sp>
        <p:nvSpPr>
          <p:cNvPr id="7" name="Text 5"/>
          <p:cNvSpPr/>
          <p:nvPr/>
        </p:nvSpPr>
        <p:spPr>
          <a:xfrm>
            <a:off x="731520" y="2487168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40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同心致远 ｜ 向新而行 ｜ 团结奋进 · 追求卓越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731520" y="3794760"/>
            <a:ext cx="7680960" cy="685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CBB8D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组织：带班助理 杜晋华</a:t>
            </a:r>
            <a:endParaRPr lang="en-US" sz="1300" dirty="0"/>
          </a:p>
          <a:p>
            <a:pPr indent="0" marL="0">
              <a:spcAft>
                <a:spcPts val="600"/>
              </a:spcAft>
              <a:buNone/>
            </a:pPr>
            <a:r>
              <a:rPr lang="en-US" sz="1300" dirty="0">
                <a:solidFill>
                  <a:srgbClr val="CBB8D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年 8 月 31 日（周一）17:00-18:00 ｜ 自强科技楼 301A（支持线上）</a:t>
            </a:r>
            <a:endParaRPr lang="en-US" sz="13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8F4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03 · 组织生活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八月德育组织生活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3977640" cy="3246120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02920" y="1371600"/>
            <a:ext cx="64008" cy="3246120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60020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① 我眼中的研究生第一年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77240" y="2084832"/>
            <a:ext cx="34747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主讲：陈予菲（2025 级）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结合亲身经历，为新生介绍研究生第一年的学习与生活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帮助大家尽快适应科研与生活节奏</a:t>
            </a:r>
            <a:endParaRPr lang="en-US" sz="1250" dirty="0"/>
          </a:p>
        </p:txBody>
      </p:sp>
      <p:sp>
        <p:nvSpPr>
          <p:cNvPr id="8" name="Shape 6"/>
          <p:cNvSpPr/>
          <p:nvPr/>
        </p:nvSpPr>
        <p:spPr>
          <a:xfrm>
            <a:off x="4663440" y="1371600"/>
            <a:ext cx="3977640" cy="3246120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663440" y="1371600"/>
            <a:ext cx="64008" cy="324612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0" name="Text 8"/>
          <p:cNvSpPr/>
          <p:nvPr/>
        </p:nvSpPr>
        <p:spPr>
          <a:xfrm>
            <a:off x="4937760" y="160020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② 理论学习分享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937760" y="2084832"/>
            <a:ext cx="3474720" cy="22860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深入学习习近平总书记在庆祝中国共产党成立 105 周年大会上的重要讲话精神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学习受表彰的“两优一先”先进事迹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《清华大学树立和践行正确政绩观正反面案例》警示教育（可在自强楼 205 杨波老师处查阅，不外借）</a:t>
            </a:r>
            <a:endParaRPr lang="en-US" sz="1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8F4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04 · 答疑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新生问卷中的问题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8138160" cy="841248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02920" y="1371600"/>
            <a:ext cx="64008" cy="841248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6" name="Shape 4"/>
          <p:cNvSpPr/>
          <p:nvPr/>
        </p:nvSpPr>
        <p:spPr>
          <a:xfrm>
            <a:off x="777240" y="1591056"/>
            <a:ext cx="402336" cy="402336"/>
          </a:xfrm>
          <a:prstGeom prst="ellipse">
            <a:avLst/>
          </a:prstGeom>
          <a:solidFill>
            <a:srgbClr val="EFE3F5"/>
          </a:solidFill>
          <a:ln/>
        </p:spPr>
      </p:sp>
      <p:sp>
        <p:nvSpPr>
          <p:cNvPr id="7" name="Text 5"/>
          <p:cNvSpPr/>
          <p:nvPr/>
        </p:nvSpPr>
        <p:spPr>
          <a:xfrm>
            <a:off x="777240" y="159105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Q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1371600" y="1481328"/>
            <a:ext cx="70408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王浚杰：</a:t>
            </a:r>
            <a:pPr indent="0" marL="0">
              <a:buNone/>
            </a:pPr>
            <a:r>
              <a:rPr lang="en-US" sz="125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学硕改专硕后学制缩短、学分似乎没变，两年时间怎么规划？</a:t>
            </a:r>
            <a:endParaRPr lang="en-US" sz="1250" dirty="0"/>
          </a:p>
        </p:txBody>
      </p:sp>
      <p:sp>
        <p:nvSpPr>
          <p:cNvPr id="9" name="Shape 7"/>
          <p:cNvSpPr/>
          <p:nvPr/>
        </p:nvSpPr>
        <p:spPr>
          <a:xfrm>
            <a:off x="502920" y="2331720"/>
            <a:ext cx="8138160" cy="841248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02920" y="2331720"/>
            <a:ext cx="64008" cy="841248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11" name="Shape 9"/>
          <p:cNvSpPr/>
          <p:nvPr/>
        </p:nvSpPr>
        <p:spPr>
          <a:xfrm>
            <a:off x="777240" y="2551176"/>
            <a:ext cx="402336" cy="402336"/>
          </a:xfrm>
          <a:prstGeom prst="ellipse">
            <a:avLst/>
          </a:prstGeom>
          <a:solidFill>
            <a:srgbClr val="EFE3F5"/>
          </a:solidFill>
          <a:ln/>
        </p:spPr>
      </p:sp>
      <p:sp>
        <p:nvSpPr>
          <p:cNvPr id="12" name="Text 10"/>
          <p:cNvSpPr/>
          <p:nvPr/>
        </p:nvSpPr>
        <p:spPr>
          <a:xfrm>
            <a:off x="777240" y="255117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Q</a:t>
            </a:r>
            <a:endParaRPr lang="en-US" sz="1400" dirty="0"/>
          </a:p>
        </p:txBody>
      </p:sp>
      <p:sp>
        <p:nvSpPr>
          <p:cNvPr id="13" name="Text 11"/>
          <p:cNvSpPr/>
          <p:nvPr/>
        </p:nvSpPr>
        <p:spPr>
          <a:xfrm>
            <a:off x="1371600" y="2441448"/>
            <a:ext cx="70408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王旭佳：</a:t>
            </a:r>
            <a:pPr indent="0" marL="0">
              <a:buNone/>
            </a:pPr>
            <a:r>
              <a:rPr lang="en-US" sz="125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博士阶段选课规划有哪些建议？</a:t>
            </a:r>
            <a:endParaRPr lang="en-US" sz="1250" dirty="0"/>
          </a:p>
        </p:txBody>
      </p:sp>
      <p:sp>
        <p:nvSpPr>
          <p:cNvPr id="14" name="Shape 12"/>
          <p:cNvSpPr/>
          <p:nvPr/>
        </p:nvSpPr>
        <p:spPr>
          <a:xfrm>
            <a:off x="502920" y="3291840"/>
            <a:ext cx="8138160" cy="841248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502920" y="3291840"/>
            <a:ext cx="64008" cy="841248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6" name="Shape 14"/>
          <p:cNvSpPr/>
          <p:nvPr/>
        </p:nvSpPr>
        <p:spPr>
          <a:xfrm>
            <a:off x="777240" y="3511296"/>
            <a:ext cx="402336" cy="402336"/>
          </a:xfrm>
          <a:prstGeom prst="ellipse">
            <a:avLst/>
          </a:prstGeom>
          <a:solidFill>
            <a:srgbClr val="EFE3F5"/>
          </a:solidFill>
          <a:ln/>
        </p:spPr>
      </p:sp>
      <p:sp>
        <p:nvSpPr>
          <p:cNvPr id="17" name="Text 15"/>
          <p:cNvSpPr/>
          <p:nvPr/>
        </p:nvSpPr>
        <p:spPr>
          <a:xfrm>
            <a:off x="777240" y="3511296"/>
            <a:ext cx="402336" cy="40233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Q</a:t>
            </a:r>
            <a:endParaRPr lang="en-US" sz="1400" dirty="0"/>
          </a:p>
        </p:txBody>
      </p:sp>
      <p:sp>
        <p:nvSpPr>
          <p:cNvPr id="18" name="Text 16"/>
          <p:cNvSpPr/>
          <p:nvPr/>
        </p:nvSpPr>
        <p:spPr>
          <a:xfrm>
            <a:off x="1371600" y="3401568"/>
            <a:ext cx="7040880" cy="6217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樊静：</a:t>
            </a:r>
            <a:pPr indent="0" marL="0">
              <a:buNone/>
            </a:pPr>
            <a:r>
              <a:rPr lang="en-US" sz="125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工作多年后重返校园，学业上有些生疏，如何重新适应？</a:t>
            </a:r>
            <a:endParaRPr lang="en-US" sz="1250" dirty="0"/>
          </a:p>
        </p:txBody>
      </p:sp>
      <p:sp>
        <p:nvSpPr>
          <p:cNvPr id="19" name="Text 17"/>
          <p:cNvSpPr/>
          <p:nvPr/>
        </p:nvSpPr>
        <p:spPr>
          <a:xfrm>
            <a:off x="502920" y="4370832"/>
            <a:ext cx="81381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250" b="1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现场自由提问：科研、课程、生活、组织关系……任何问题都欢迎提出 🙋</a:t>
            </a:r>
            <a:endParaRPr lang="en-US" sz="125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3F0649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-1463040" y="-1828800"/>
            <a:ext cx="4389120" cy="4389120"/>
          </a:xfrm>
          <a:prstGeom prst="ellipse">
            <a:avLst/>
          </a:prstGeom>
          <a:solidFill>
            <a:srgbClr val="660874">
              <a:alpha val="45000"/>
            </a:srgbClr>
          </a:solidFill>
          <a:ln/>
        </p:spPr>
      </p:sp>
      <p:sp>
        <p:nvSpPr>
          <p:cNvPr id="3" name="Shape 1"/>
          <p:cNvSpPr/>
          <p:nvPr/>
        </p:nvSpPr>
        <p:spPr>
          <a:xfrm>
            <a:off x="7589520" y="3383280"/>
            <a:ext cx="2926080" cy="2926080"/>
          </a:xfrm>
          <a:prstGeom prst="ellipse">
            <a:avLst/>
          </a:prstGeom>
          <a:solidFill>
            <a:srgbClr val="660874">
              <a:alpha val="35000"/>
            </a:srgbClr>
          </a:solidFill>
          <a:ln/>
        </p:spPr>
      </p:sp>
      <p:sp>
        <p:nvSpPr>
          <p:cNvPr id="4" name="Text 2"/>
          <p:cNvSpPr/>
          <p:nvPr/>
        </p:nvSpPr>
        <p:spPr>
          <a:xfrm>
            <a:off x="731520" y="1737360"/>
            <a:ext cx="7680960" cy="8229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38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欢迎加入五三大家庭</a:t>
            </a:r>
            <a:endParaRPr lang="en-US" sz="3800" dirty="0"/>
          </a:p>
        </p:txBody>
      </p:sp>
      <p:sp>
        <p:nvSpPr>
          <p:cNvPr id="5" name="Text 3"/>
          <p:cNvSpPr/>
          <p:nvPr/>
        </p:nvSpPr>
        <p:spPr>
          <a:xfrm>
            <a:off x="731520" y="2697480"/>
            <a:ext cx="7680960" cy="41148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dirty="0">
                <a:solidFill>
                  <a:srgbClr val="C9A227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同心致远 ｜ 向新而行</a:t>
            </a:r>
            <a:endParaRPr lang="en-US" sz="1600" dirty="0"/>
          </a:p>
        </p:txBody>
      </p:sp>
      <p:sp>
        <p:nvSpPr>
          <p:cNvPr id="6" name="Text 4"/>
          <p:cNvSpPr/>
          <p:nvPr/>
        </p:nvSpPr>
        <p:spPr>
          <a:xfrm>
            <a:off x="731520" y="3337560"/>
            <a:ext cx="76809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250" dirty="0">
                <a:solidFill>
                  <a:srgbClr val="CBB8D6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班级主页：dujh22.github.io/THUCS53 ｜ 带班助理：杜晋华 17812185508</a:t>
            </a:r>
            <a:endParaRPr lang="en-US" sz="12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8F4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AGENDA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今日议程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417320"/>
            <a:ext cx="1947672" cy="2926080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02920" y="1417320"/>
            <a:ext cx="64008" cy="2926080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6" name="Shape 4"/>
          <p:cNvSpPr/>
          <p:nvPr/>
        </p:nvSpPr>
        <p:spPr>
          <a:xfrm>
            <a:off x="731520" y="1691640"/>
            <a:ext cx="566928" cy="566928"/>
          </a:xfrm>
          <a:prstGeom prst="ellipse">
            <a:avLst/>
          </a:prstGeom>
          <a:solidFill>
            <a:srgbClr val="660874"/>
          </a:solidFill>
          <a:ln/>
        </p:spPr>
      </p:sp>
      <p:sp>
        <p:nvSpPr>
          <p:cNvPr id="7" name="Text 5"/>
          <p:cNvSpPr/>
          <p:nvPr/>
        </p:nvSpPr>
        <p:spPr>
          <a:xfrm>
            <a:off x="731520" y="16916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01</a:t>
            </a:r>
            <a:endParaRPr lang="en-US" sz="1600" dirty="0"/>
          </a:p>
        </p:txBody>
      </p:sp>
      <p:sp>
        <p:nvSpPr>
          <p:cNvPr id="8" name="Text 6"/>
          <p:cNvSpPr/>
          <p:nvPr/>
        </p:nvSpPr>
        <p:spPr>
          <a:xfrm>
            <a:off x="731520" y="248716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集体情况介绍</a:t>
            </a:r>
            <a:endParaRPr lang="en-US" sz="1650" dirty="0"/>
          </a:p>
        </p:txBody>
      </p:sp>
      <p:sp>
        <p:nvSpPr>
          <p:cNvPr id="9" name="Text 7"/>
          <p:cNvSpPr/>
          <p:nvPr/>
        </p:nvSpPr>
        <p:spPr>
          <a:xfrm>
            <a:off x="731520" y="2926080"/>
            <a:ext cx="15544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支部概况 · 荣誉 ·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组织架构与日常运转</a:t>
            </a:r>
            <a:endParaRPr lang="en-US" sz="1100" dirty="0"/>
          </a:p>
        </p:txBody>
      </p:sp>
      <p:sp>
        <p:nvSpPr>
          <p:cNvPr id="10" name="Shape 8"/>
          <p:cNvSpPr/>
          <p:nvPr/>
        </p:nvSpPr>
        <p:spPr>
          <a:xfrm>
            <a:off x="2633472" y="1417320"/>
            <a:ext cx="1947672" cy="2926080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2633472" y="1417320"/>
            <a:ext cx="64008" cy="2926080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12" name="Shape 10"/>
          <p:cNvSpPr/>
          <p:nvPr/>
        </p:nvSpPr>
        <p:spPr>
          <a:xfrm>
            <a:off x="2862072" y="1691640"/>
            <a:ext cx="566928" cy="566928"/>
          </a:xfrm>
          <a:prstGeom prst="ellipse">
            <a:avLst/>
          </a:prstGeom>
          <a:solidFill>
            <a:srgbClr val="660874"/>
          </a:solidFill>
          <a:ln/>
        </p:spPr>
      </p:sp>
      <p:sp>
        <p:nvSpPr>
          <p:cNvPr id="13" name="Text 11"/>
          <p:cNvSpPr/>
          <p:nvPr/>
        </p:nvSpPr>
        <p:spPr>
          <a:xfrm>
            <a:off x="2862072" y="16916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02</a:t>
            </a:r>
            <a:endParaRPr lang="en-US" sz="1600" dirty="0"/>
          </a:p>
        </p:txBody>
      </p:sp>
      <p:sp>
        <p:nvSpPr>
          <p:cNvPr id="14" name="Text 12"/>
          <p:cNvSpPr/>
          <p:nvPr/>
        </p:nvSpPr>
        <p:spPr>
          <a:xfrm>
            <a:off x="2862072" y="248716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成员介绍</a:t>
            </a:r>
            <a:endParaRPr lang="en-US" sz="1650" dirty="0"/>
          </a:p>
        </p:txBody>
      </p:sp>
      <p:sp>
        <p:nvSpPr>
          <p:cNvPr id="15" name="Text 13"/>
          <p:cNvSpPr/>
          <p:nvPr/>
        </p:nvSpPr>
        <p:spPr>
          <a:xfrm>
            <a:off x="2862072" y="2926080"/>
            <a:ext cx="15544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社工岗位分工 ·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级新生个人介绍</a:t>
            </a:r>
            <a:endParaRPr lang="en-US" sz="1100" dirty="0"/>
          </a:p>
        </p:txBody>
      </p:sp>
      <p:sp>
        <p:nvSpPr>
          <p:cNvPr id="16" name="Shape 14"/>
          <p:cNvSpPr/>
          <p:nvPr/>
        </p:nvSpPr>
        <p:spPr>
          <a:xfrm>
            <a:off x="4764024" y="1417320"/>
            <a:ext cx="1947672" cy="2926080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764024" y="1417320"/>
            <a:ext cx="64008" cy="2926080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18" name="Shape 16"/>
          <p:cNvSpPr/>
          <p:nvPr/>
        </p:nvSpPr>
        <p:spPr>
          <a:xfrm>
            <a:off x="4992624" y="1691640"/>
            <a:ext cx="566928" cy="566928"/>
          </a:xfrm>
          <a:prstGeom prst="ellipse">
            <a:avLst/>
          </a:prstGeom>
          <a:solidFill>
            <a:srgbClr val="660874"/>
          </a:solidFill>
          <a:ln/>
        </p:spPr>
      </p:sp>
      <p:sp>
        <p:nvSpPr>
          <p:cNvPr id="19" name="Text 17"/>
          <p:cNvSpPr/>
          <p:nvPr/>
        </p:nvSpPr>
        <p:spPr>
          <a:xfrm>
            <a:off x="4992624" y="16916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03</a:t>
            </a:r>
            <a:endParaRPr lang="en-US" sz="1600" dirty="0"/>
          </a:p>
        </p:txBody>
      </p:sp>
      <p:sp>
        <p:nvSpPr>
          <p:cNvPr id="20" name="Text 18"/>
          <p:cNvSpPr/>
          <p:nvPr/>
        </p:nvSpPr>
        <p:spPr>
          <a:xfrm>
            <a:off x="4992624" y="248716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德育组织生活</a:t>
            </a:r>
            <a:endParaRPr lang="en-US" sz="1650" dirty="0"/>
          </a:p>
        </p:txBody>
      </p:sp>
      <p:sp>
        <p:nvSpPr>
          <p:cNvPr id="21" name="Text 19"/>
          <p:cNvSpPr/>
          <p:nvPr/>
        </p:nvSpPr>
        <p:spPr>
          <a:xfrm>
            <a:off x="4992624" y="2926080"/>
            <a:ext cx="15544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八月组织生活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（陈予菲 主讲）</a:t>
            </a:r>
            <a:endParaRPr lang="en-US" sz="1100" dirty="0"/>
          </a:p>
        </p:txBody>
      </p:sp>
      <p:sp>
        <p:nvSpPr>
          <p:cNvPr id="22" name="Shape 20"/>
          <p:cNvSpPr/>
          <p:nvPr/>
        </p:nvSpPr>
        <p:spPr>
          <a:xfrm>
            <a:off x="6894576" y="1417320"/>
            <a:ext cx="1947672" cy="2926080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23" name="Shape 21"/>
          <p:cNvSpPr/>
          <p:nvPr/>
        </p:nvSpPr>
        <p:spPr>
          <a:xfrm>
            <a:off x="6894576" y="1417320"/>
            <a:ext cx="64008" cy="292608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4" name="Shape 22"/>
          <p:cNvSpPr/>
          <p:nvPr/>
        </p:nvSpPr>
        <p:spPr>
          <a:xfrm>
            <a:off x="7123176" y="1691640"/>
            <a:ext cx="566928" cy="566928"/>
          </a:xfrm>
          <a:prstGeom prst="ellipse">
            <a:avLst/>
          </a:prstGeom>
          <a:solidFill>
            <a:srgbClr val="C9A227"/>
          </a:solidFill>
          <a:ln/>
        </p:spPr>
      </p:sp>
      <p:sp>
        <p:nvSpPr>
          <p:cNvPr id="25" name="Text 23"/>
          <p:cNvSpPr/>
          <p:nvPr/>
        </p:nvSpPr>
        <p:spPr>
          <a:xfrm>
            <a:off x="7123176" y="1691640"/>
            <a:ext cx="566928" cy="56692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buNone/>
            </a:pPr>
            <a:r>
              <a:rPr lang="en-US" sz="1600" b="1" dirty="0">
                <a:solidFill>
                  <a:srgbClr val="FFFFFF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04</a:t>
            </a:r>
            <a:endParaRPr lang="en-US" sz="1600" dirty="0"/>
          </a:p>
        </p:txBody>
      </p:sp>
      <p:sp>
        <p:nvSpPr>
          <p:cNvPr id="26" name="Text 24"/>
          <p:cNvSpPr/>
          <p:nvPr/>
        </p:nvSpPr>
        <p:spPr>
          <a:xfrm>
            <a:off x="7123176" y="2487168"/>
            <a:ext cx="155448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5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答疑</a:t>
            </a:r>
            <a:endParaRPr lang="en-US" sz="1650" dirty="0"/>
          </a:p>
        </p:txBody>
      </p:sp>
      <p:sp>
        <p:nvSpPr>
          <p:cNvPr id="27" name="Text 25"/>
          <p:cNvSpPr/>
          <p:nvPr/>
        </p:nvSpPr>
        <p:spPr>
          <a:xfrm>
            <a:off x="7123176" y="2926080"/>
            <a:ext cx="1554480" cy="1234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新生问卷中的问题</a:t>
            </a:r>
            <a:endParaRPr lang="en-US" sz="1100" dirty="0"/>
          </a:p>
          <a:p>
            <a:pPr indent="0" marL="0">
              <a:buNone/>
            </a:pPr>
            <a:r>
              <a:rPr lang="en-US" sz="11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与现场自由提问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8F4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01 · 集体情况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认识计研五三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5029200" cy="3246120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02920" y="1371600"/>
            <a:ext cx="64008" cy="3246120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600200"/>
            <a:ext cx="448056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我们是谁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77240" y="2103120"/>
            <a:ext cx="4480560" cy="182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清华大学计算机系软件所纵向班级（党支部 + 团支部 + 班委会一体运行）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覆盖各课题组、各年龄段：硕士 / 博士 / 领军工程博士</a:t>
            </a:r>
            <a:endParaRPr lang="en-US" sz="125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5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我的角色：研究生阶段的辅导员，科研学习工作生活心理上的问题都欢迎找我</a:t>
            </a:r>
            <a:endParaRPr lang="en-US" sz="1250" dirty="0"/>
          </a:p>
        </p:txBody>
      </p:sp>
      <p:sp>
        <p:nvSpPr>
          <p:cNvPr id="8" name="Text 6"/>
          <p:cNvSpPr/>
          <p:nvPr/>
        </p:nvSpPr>
        <p:spPr>
          <a:xfrm>
            <a:off x="777240" y="4069080"/>
            <a:ext cx="4480560" cy="3200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b="1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班级主页：dujh22.github.io/THUCS53</a:t>
            </a:r>
            <a:endParaRPr lang="en-US" sz="1150" dirty="0"/>
          </a:p>
        </p:txBody>
      </p:sp>
      <p:sp>
        <p:nvSpPr>
          <p:cNvPr id="9" name="Shape 7"/>
          <p:cNvSpPr/>
          <p:nvPr/>
        </p:nvSpPr>
        <p:spPr>
          <a:xfrm>
            <a:off x="5760720" y="1371600"/>
            <a:ext cx="1463040" cy="1554480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5760720" y="1371600"/>
            <a:ext cx="64008" cy="155448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5870448" y="1536192"/>
            <a:ext cx="1243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12</a:t>
            </a:r>
            <a:endParaRPr lang="en-US" sz="1900" dirty="0"/>
          </a:p>
        </p:txBody>
      </p:sp>
      <p:sp>
        <p:nvSpPr>
          <p:cNvPr id="12" name="Text 10"/>
          <p:cNvSpPr/>
          <p:nvPr/>
        </p:nvSpPr>
        <p:spPr>
          <a:xfrm>
            <a:off x="5870448" y="2029968"/>
            <a:ext cx="124358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级新成员加入</a:t>
            </a:r>
            <a:endParaRPr lang="en-US" sz="1000" dirty="0"/>
          </a:p>
        </p:txBody>
      </p:sp>
      <p:sp>
        <p:nvSpPr>
          <p:cNvPr id="13" name="Shape 11"/>
          <p:cNvSpPr/>
          <p:nvPr/>
        </p:nvSpPr>
        <p:spPr>
          <a:xfrm>
            <a:off x="7360920" y="1371600"/>
            <a:ext cx="1463040" cy="1554480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7360920" y="1371600"/>
            <a:ext cx="64008" cy="155448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5" name="Text 13"/>
          <p:cNvSpPr/>
          <p:nvPr/>
        </p:nvSpPr>
        <p:spPr>
          <a:xfrm>
            <a:off x="7470648" y="1536192"/>
            <a:ext cx="1243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 次/月</a:t>
            </a:r>
            <a:endParaRPr lang="en-US" sz="1900" dirty="0"/>
          </a:p>
        </p:txBody>
      </p:sp>
      <p:sp>
        <p:nvSpPr>
          <p:cNvPr id="16" name="Text 14"/>
          <p:cNvSpPr/>
          <p:nvPr/>
        </p:nvSpPr>
        <p:spPr>
          <a:xfrm>
            <a:off x="7470648" y="2029968"/>
            <a:ext cx="124358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组织生活（周四下午为主）</a:t>
            </a:r>
            <a:endParaRPr lang="en-US" sz="1000" dirty="0"/>
          </a:p>
        </p:txBody>
      </p:sp>
      <p:sp>
        <p:nvSpPr>
          <p:cNvPr id="17" name="Shape 15"/>
          <p:cNvSpPr/>
          <p:nvPr/>
        </p:nvSpPr>
        <p:spPr>
          <a:xfrm>
            <a:off x="5760720" y="3063240"/>
            <a:ext cx="1463040" cy="1554480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18" name="Shape 16"/>
          <p:cNvSpPr/>
          <p:nvPr/>
        </p:nvSpPr>
        <p:spPr>
          <a:xfrm>
            <a:off x="5760720" y="3063240"/>
            <a:ext cx="64008" cy="155448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9" name="Text 17"/>
          <p:cNvSpPr/>
          <p:nvPr/>
        </p:nvSpPr>
        <p:spPr>
          <a:xfrm>
            <a:off x="5870448" y="3227832"/>
            <a:ext cx="1243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1 次</a:t>
            </a:r>
            <a:endParaRPr lang="en-US" sz="1900" dirty="0"/>
          </a:p>
        </p:txBody>
      </p:sp>
      <p:sp>
        <p:nvSpPr>
          <p:cNvPr id="20" name="Text 18"/>
          <p:cNvSpPr/>
          <p:nvPr/>
        </p:nvSpPr>
        <p:spPr>
          <a:xfrm>
            <a:off x="5870448" y="3721608"/>
            <a:ext cx="124358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每人研究生阶段组织一次活动</a:t>
            </a:r>
            <a:endParaRPr lang="en-US" sz="1000" dirty="0"/>
          </a:p>
        </p:txBody>
      </p:sp>
      <p:sp>
        <p:nvSpPr>
          <p:cNvPr id="21" name="Shape 19"/>
          <p:cNvSpPr/>
          <p:nvPr/>
        </p:nvSpPr>
        <p:spPr>
          <a:xfrm>
            <a:off x="7360920" y="3063240"/>
            <a:ext cx="1463040" cy="1554480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22" name="Shape 20"/>
          <p:cNvSpPr/>
          <p:nvPr/>
        </p:nvSpPr>
        <p:spPr>
          <a:xfrm>
            <a:off x="7360920" y="3063240"/>
            <a:ext cx="64008" cy="155448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3" name="Text 21"/>
          <p:cNvSpPr/>
          <p:nvPr/>
        </p:nvSpPr>
        <p:spPr>
          <a:xfrm>
            <a:off x="7470648" y="3227832"/>
            <a:ext cx="1243584" cy="457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9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2~3 次/年</a:t>
            </a:r>
            <a:endParaRPr lang="en-US" sz="1900" dirty="0"/>
          </a:p>
        </p:txBody>
      </p:sp>
      <p:sp>
        <p:nvSpPr>
          <p:cNvPr id="24" name="Text 22"/>
          <p:cNvSpPr/>
          <p:nvPr/>
        </p:nvSpPr>
        <p:spPr>
          <a:xfrm>
            <a:off x="7470648" y="3721608"/>
            <a:ext cx="1243584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党员轮值参与（原强制 12 次）</a:t>
            </a:r>
            <a:endParaRPr lang="en-US" sz="1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8F4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01 · 集体情况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组织架构：三套体系一体运行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2606040" cy="3246120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02920" y="1371600"/>
            <a:ext cx="64008" cy="3246120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6" name="Text 4"/>
          <p:cNvSpPr/>
          <p:nvPr/>
        </p:nvSpPr>
        <p:spPr>
          <a:xfrm>
            <a:off x="731520" y="157276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🏛 党支部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31520" y="2057400"/>
            <a:ext cx="21945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900"/>
              </a:spcAft>
              <a:buNone/>
            </a:pPr>
            <a:r>
              <a:rPr lang="en-US" sz="120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杜晋华  </a:t>
            </a:r>
            <a:pPr indent="0" marL="0">
              <a:spcAft>
                <a:spcPts val="900"/>
              </a:spcAft>
              <a:buNone/>
            </a:pPr>
            <a:r>
              <a:rPr lang="en-US" sz="12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党支书（助理兼任）</a:t>
            </a:r>
            <a:endParaRPr lang="en-US" sz="1200" dirty="0"/>
          </a:p>
          <a:p>
            <a:pPr indent="0" marL="0">
              <a:spcAft>
                <a:spcPts val="900"/>
              </a:spcAft>
              <a:buNone/>
            </a:pPr>
            <a:r>
              <a:rPr lang="en-US" sz="120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夏箫  </a:t>
            </a:r>
            <a:pPr indent="0" marL="0">
              <a:spcAft>
                <a:spcPts val="900"/>
              </a:spcAft>
              <a:buNone/>
            </a:pPr>
            <a:r>
              <a:rPr lang="en-US" sz="12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组织委员</a:t>
            </a:r>
            <a:endParaRPr lang="en-US" sz="1200" dirty="0"/>
          </a:p>
          <a:p>
            <a:pPr indent="0" marL="0">
              <a:spcAft>
                <a:spcPts val="900"/>
              </a:spcAft>
              <a:buNone/>
            </a:pPr>
            <a:r>
              <a:rPr lang="en-US" sz="120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齐韵嘉  </a:t>
            </a:r>
            <a:pPr indent="0" marL="0">
              <a:spcAft>
                <a:spcPts val="900"/>
              </a:spcAft>
              <a:buNone/>
            </a:pPr>
            <a:r>
              <a:rPr lang="en-US" sz="12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宣传委员</a:t>
            </a:r>
            <a:endParaRPr lang="en-US" sz="1200" dirty="0"/>
          </a:p>
          <a:p>
            <a:pPr indent="0" marL="0">
              <a:spcAft>
                <a:spcPts val="900"/>
              </a:spcAft>
              <a:buNone/>
            </a:pPr>
            <a:r>
              <a:rPr lang="en-US" sz="120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田钧锐  </a:t>
            </a:r>
            <a:pPr indent="0" marL="0">
              <a:spcAft>
                <a:spcPts val="900"/>
              </a:spcAft>
              <a:buNone/>
            </a:pPr>
            <a:r>
              <a:rPr lang="en-US" sz="12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纪检委员</a:t>
            </a:r>
            <a:endParaRPr lang="en-US" sz="1200" dirty="0"/>
          </a:p>
          <a:p>
            <a:pPr indent="0" marL="0">
              <a:spcAft>
                <a:spcPts val="900"/>
              </a:spcAft>
              <a:buNone/>
            </a:pPr>
            <a:r>
              <a:rPr lang="en-US" sz="120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潘喜瑞  </a:t>
            </a:r>
            <a:pPr indent="0" marL="0">
              <a:spcAft>
                <a:spcPts val="900"/>
              </a:spcAft>
              <a:buNone/>
            </a:pPr>
            <a:r>
              <a:rPr lang="en-US" sz="12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青年委员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3291840" y="1371600"/>
            <a:ext cx="2606040" cy="3246120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291840" y="1371600"/>
            <a:ext cx="64008" cy="3246120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10" name="Text 8"/>
          <p:cNvSpPr/>
          <p:nvPr/>
        </p:nvSpPr>
        <p:spPr>
          <a:xfrm>
            <a:off x="3520440" y="157276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🔵 团支部</a:t>
            </a:r>
            <a:endParaRPr lang="en-US" sz="1550" dirty="0"/>
          </a:p>
        </p:txBody>
      </p:sp>
      <p:sp>
        <p:nvSpPr>
          <p:cNvPr id="11" name="Text 9"/>
          <p:cNvSpPr/>
          <p:nvPr/>
        </p:nvSpPr>
        <p:spPr>
          <a:xfrm>
            <a:off x="3520440" y="2057400"/>
            <a:ext cx="21945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900"/>
              </a:spcAft>
              <a:buNone/>
            </a:pPr>
            <a:r>
              <a:rPr lang="en-US" sz="120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汪子涵  </a:t>
            </a:r>
            <a:pPr indent="0" marL="0">
              <a:spcAft>
                <a:spcPts val="900"/>
              </a:spcAft>
              <a:buNone/>
            </a:pPr>
            <a:r>
              <a:rPr lang="en-US" sz="12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团支书（24 级班长）</a:t>
            </a:r>
            <a:endParaRPr lang="en-US" sz="1200" dirty="0"/>
          </a:p>
          <a:p>
            <a:pPr indent="0" marL="0">
              <a:spcAft>
                <a:spcPts val="900"/>
              </a:spcAft>
              <a:buNone/>
            </a:pPr>
            <a:r>
              <a:rPr lang="en-US" sz="120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全体团员  </a:t>
            </a:r>
            <a:pPr indent="0" marL="0">
              <a:spcAft>
                <a:spcPts val="900"/>
              </a:spcAft>
              <a:buNone/>
            </a:pPr>
            <a:r>
              <a:rPr lang="en-US" sz="12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团务 · “一二·九”合唱动员</a:t>
            </a:r>
            <a:endParaRPr lang="en-US" sz="1200" dirty="0"/>
          </a:p>
          <a:p>
            <a:pPr indent="0" marL="0">
              <a:spcAft>
                <a:spcPts val="900"/>
              </a:spcAft>
              <a:buNone/>
            </a:pPr>
            <a:r>
              <a:rPr lang="en-US" sz="120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推优入党  </a:t>
            </a:r>
            <a:pPr indent="0" marL="0">
              <a:spcAft>
                <a:spcPts val="900"/>
              </a:spcAft>
              <a:buNone/>
            </a:pPr>
            <a:r>
              <a:rPr lang="en-US" sz="12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团员发展和团籍管理</a:t>
            </a:r>
            <a:endParaRPr lang="en-US" sz="1200" dirty="0"/>
          </a:p>
        </p:txBody>
      </p:sp>
      <p:sp>
        <p:nvSpPr>
          <p:cNvPr id="12" name="Shape 10"/>
          <p:cNvSpPr/>
          <p:nvPr/>
        </p:nvSpPr>
        <p:spPr>
          <a:xfrm>
            <a:off x="6080760" y="1371600"/>
            <a:ext cx="2606040" cy="3246120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6080760" y="1371600"/>
            <a:ext cx="64008" cy="3246120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14" name="Text 12"/>
          <p:cNvSpPr/>
          <p:nvPr/>
        </p:nvSpPr>
        <p:spPr>
          <a:xfrm>
            <a:off x="6309360" y="1572768"/>
            <a:ext cx="2194560" cy="38404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📋 班委会</a:t>
            </a:r>
            <a:endParaRPr lang="en-US" sz="1550" dirty="0"/>
          </a:p>
        </p:txBody>
      </p:sp>
      <p:sp>
        <p:nvSpPr>
          <p:cNvPr id="15" name="Text 13"/>
          <p:cNvSpPr/>
          <p:nvPr/>
        </p:nvSpPr>
        <p:spPr>
          <a:xfrm>
            <a:off x="6309360" y="2057400"/>
            <a:ext cx="219456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spcAft>
                <a:spcPts val="900"/>
              </a:spcAft>
              <a:buNone/>
            </a:pPr>
            <a:r>
              <a:rPr lang="en-US" sz="120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杜晋华  </a:t>
            </a:r>
            <a:pPr indent="0" marL="0">
              <a:spcAft>
                <a:spcPts val="900"/>
              </a:spcAft>
              <a:buNone/>
            </a:pPr>
            <a:r>
              <a:rPr lang="en-US" sz="12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带班助理</a:t>
            </a:r>
            <a:endParaRPr lang="en-US" sz="1200" dirty="0"/>
          </a:p>
          <a:p>
            <a:pPr indent="0" marL="0">
              <a:spcAft>
                <a:spcPts val="900"/>
              </a:spcAft>
              <a:buNone/>
            </a:pPr>
            <a:r>
              <a:rPr lang="en-US" sz="120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骆科运  </a:t>
            </a:r>
            <a:pPr indent="0" marL="0">
              <a:spcAft>
                <a:spcPts val="900"/>
              </a:spcAft>
              <a:buNone/>
            </a:pPr>
            <a:r>
              <a:rPr lang="en-US" sz="12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带班副助理（26 级）</a:t>
            </a:r>
            <a:endParaRPr lang="en-US" sz="1200" dirty="0"/>
          </a:p>
          <a:p>
            <a:pPr indent="0" marL="0">
              <a:spcAft>
                <a:spcPts val="900"/>
              </a:spcAft>
              <a:buNone/>
            </a:pPr>
            <a:r>
              <a:rPr lang="en-US" sz="120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袁琳  </a:t>
            </a:r>
            <a:pPr indent="0" marL="0">
              <a:spcAft>
                <a:spcPts val="900"/>
              </a:spcAft>
              <a:buNone/>
            </a:pPr>
            <a:r>
              <a:rPr lang="en-US" sz="12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26 级新生班长</a:t>
            </a:r>
            <a:endParaRPr lang="en-US" sz="1200" dirty="0"/>
          </a:p>
          <a:p>
            <a:pPr indent="0" marL="0">
              <a:spcAft>
                <a:spcPts val="900"/>
              </a:spcAft>
              <a:buNone/>
            </a:pPr>
            <a:r>
              <a:rPr lang="en-US" sz="120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王旭佳  </a:t>
            </a:r>
            <a:pPr indent="0" marL="0">
              <a:spcAft>
                <a:spcPts val="900"/>
              </a:spcAft>
              <a:buNone/>
            </a:pPr>
            <a:r>
              <a:rPr lang="en-US" sz="120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文体委员</a:t>
            </a:r>
            <a:endParaRPr lang="en-US" sz="1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8F4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01 · 集体情况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支部四大特色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3950208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02920" y="1371600"/>
            <a:ext cx="64008" cy="1536192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6" name="Text 4"/>
          <p:cNvSpPr/>
          <p:nvPr/>
        </p:nvSpPr>
        <p:spPr>
          <a:xfrm>
            <a:off x="758952" y="15544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一体发展 · 支部共建</a:t>
            </a:r>
            <a:endParaRPr lang="en-US" sz="1500" dirty="0"/>
          </a:p>
        </p:txBody>
      </p:sp>
      <p:sp>
        <p:nvSpPr>
          <p:cNvPr id="7" name="Text 5"/>
          <p:cNvSpPr/>
          <p:nvPr/>
        </p:nvSpPr>
        <p:spPr>
          <a:xfrm>
            <a:off x="758952" y="1975104"/>
            <a:ext cx="3474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党团班一体化，支委逐月工作计划，每周工作公示，服务全体同学</a:t>
            </a:r>
            <a:endParaRPr lang="en-US" sz="1150" dirty="0"/>
          </a:p>
        </p:txBody>
      </p:sp>
      <p:sp>
        <p:nvSpPr>
          <p:cNvPr id="8" name="Shape 6"/>
          <p:cNvSpPr/>
          <p:nvPr/>
        </p:nvSpPr>
        <p:spPr>
          <a:xfrm>
            <a:off x="4690872" y="1371600"/>
            <a:ext cx="3950208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690872" y="1371600"/>
            <a:ext cx="64008" cy="153619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0" name="Text 8"/>
          <p:cNvSpPr/>
          <p:nvPr/>
        </p:nvSpPr>
        <p:spPr>
          <a:xfrm>
            <a:off x="4946904" y="155448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五育并举 · 接续创新</a:t>
            </a:r>
            <a:endParaRPr lang="en-US" sz="1500" dirty="0"/>
          </a:p>
        </p:txBody>
      </p:sp>
      <p:sp>
        <p:nvSpPr>
          <p:cNvPr id="11" name="Text 9"/>
          <p:cNvSpPr/>
          <p:nvPr/>
        </p:nvSpPr>
        <p:spPr>
          <a:xfrm>
            <a:off x="4946904" y="1975104"/>
            <a:ext cx="3474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德智体美劳全面覆盖：理论学习、党课、体育、美育参观、志愿实践</a:t>
            </a:r>
            <a:endParaRPr lang="en-US" sz="1150" dirty="0"/>
          </a:p>
        </p:txBody>
      </p:sp>
      <p:sp>
        <p:nvSpPr>
          <p:cNvPr id="12" name="Shape 10"/>
          <p:cNvSpPr/>
          <p:nvPr/>
        </p:nvSpPr>
        <p:spPr>
          <a:xfrm>
            <a:off x="502920" y="3063240"/>
            <a:ext cx="3950208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502920" y="3063240"/>
            <a:ext cx="64008" cy="1536192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14" name="Text 12"/>
          <p:cNvSpPr/>
          <p:nvPr/>
        </p:nvSpPr>
        <p:spPr>
          <a:xfrm>
            <a:off x="758952" y="324612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人人为我 · 我为人人</a:t>
            </a:r>
            <a:endParaRPr lang="en-US" sz="1500" dirty="0"/>
          </a:p>
        </p:txBody>
      </p:sp>
      <p:sp>
        <p:nvSpPr>
          <p:cNvPr id="15" name="Text 13"/>
          <p:cNvSpPr/>
          <p:nvPr/>
        </p:nvSpPr>
        <p:spPr>
          <a:xfrm>
            <a:off x="758952" y="3666744"/>
            <a:ext cx="3474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每位同学研究生阶段组织一次活动，有完整流程指引与支委对接</a:t>
            </a:r>
            <a:endParaRPr lang="en-US" sz="1150" dirty="0"/>
          </a:p>
        </p:txBody>
      </p:sp>
      <p:sp>
        <p:nvSpPr>
          <p:cNvPr id="16" name="Shape 14"/>
          <p:cNvSpPr/>
          <p:nvPr/>
        </p:nvSpPr>
        <p:spPr>
          <a:xfrm>
            <a:off x="4690872" y="3063240"/>
            <a:ext cx="3950208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4690872" y="3063240"/>
            <a:ext cx="64008" cy="153619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8" name="Text 16"/>
          <p:cNvSpPr/>
          <p:nvPr/>
        </p:nvSpPr>
        <p:spPr>
          <a:xfrm>
            <a:off x="4946904" y="324612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00" b="1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星星之火 · 可以燎原</a:t>
            </a:r>
            <a:endParaRPr lang="en-US" sz="1500" dirty="0"/>
          </a:p>
        </p:txBody>
      </p:sp>
      <p:sp>
        <p:nvSpPr>
          <p:cNvPr id="19" name="Text 17"/>
          <p:cNvSpPr/>
          <p:nvPr/>
        </p:nvSpPr>
        <p:spPr>
          <a:xfrm>
            <a:off x="4946904" y="3666744"/>
            <a:ext cx="3474720" cy="7772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50" dirty="0">
                <a:solidFill>
                  <a:srgbClr val="7A6D82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党员轮值制：在校党员轮值参加线下，非在校党员提交活动感想</a:t>
            </a:r>
            <a:endParaRPr lang="en-US" sz="11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8F4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01 · 集体情况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日常运转：组织生活怎么参加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3977640" cy="3246120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02920" y="1371600"/>
            <a:ext cx="64008" cy="3246120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6" name="Text 4"/>
          <p:cNvSpPr/>
          <p:nvPr/>
        </p:nvSpPr>
        <p:spPr>
          <a:xfrm>
            <a:off x="777240" y="160020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每月组织生活</a:t>
            </a:r>
            <a:endParaRPr lang="en-US" sz="1600" dirty="0"/>
          </a:p>
        </p:txBody>
      </p:sp>
      <p:sp>
        <p:nvSpPr>
          <p:cNvPr id="7" name="Text 5"/>
          <p:cNvSpPr/>
          <p:nvPr/>
        </p:nvSpPr>
        <p:spPr>
          <a:xfrm>
            <a:off x="777240" y="2084832"/>
            <a:ext cx="34747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一般安排在第三/四周周四下午，特殊情况会调整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全体同学：20-40 分钟交流科研方向与进展，寻找协作点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每人轮值组织一次：从问卷调研到总结推送，支委全程对接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统一说明见飞书表格「五三逐月活动组织统一说明」</a:t>
            </a:r>
            <a:endParaRPr lang="en-US" sz="1200" dirty="0"/>
          </a:p>
        </p:txBody>
      </p:sp>
      <p:sp>
        <p:nvSpPr>
          <p:cNvPr id="8" name="Shape 6"/>
          <p:cNvSpPr/>
          <p:nvPr/>
        </p:nvSpPr>
        <p:spPr>
          <a:xfrm>
            <a:off x="4663440" y="1371600"/>
            <a:ext cx="3977640" cy="3246120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4663440" y="1371600"/>
            <a:ext cx="64008" cy="3246120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0" name="Text 8"/>
          <p:cNvSpPr/>
          <p:nvPr/>
        </p:nvSpPr>
        <p:spPr>
          <a:xfrm>
            <a:off x="4937760" y="1600200"/>
            <a:ext cx="3474720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6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党员轮值制（新）</a:t>
            </a:r>
            <a:endParaRPr lang="en-US" sz="1600" dirty="0"/>
          </a:p>
        </p:txBody>
      </p:sp>
      <p:sp>
        <p:nvSpPr>
          <p:cNvPr id="11" name="Text 9"/>
          <p:cNvSpPr/>
          <p:nvPr/>
        </p:nvSpPr>
        <p:spPr>
          <a:xfrm>
            <a:off x="4937760" y="2084832"/>
            <a:ext cx="3474720" cy="23774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在校党员：轮替强制参与线下，每年约 2~3 次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非在校党员：轮替提供活动感想（3 句话即可）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其他党员和积极分子：按兴趣参与，按要求建议参加</a:t>
            </a:r>
            <a:endParaRPr lang="en-US" sz="1200" dirty="0"/>
          </a:p>
          <a:p>
            <a:pPr marL="342900" indent="-342900">
              <a:spcAft>
                <a:spcPts val="1000"/>
              </a:spcAft>
              <a:buSzPct val="100000"/>
              <a:buChar char="•"/>
            </a:pPr>
            <a:r>
              <a:rPr lang="en-US" sz="12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参与后请在腾讯文档「五三代表参与活动记录」对应单元格填 ✅</a:t>
            </a:r>
            <a:endParaRPr lang="en-US" sz="1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8F4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02 · 成员介绍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社工岗位一览</a:t>
            </a:r>
            <a:endParaRPr lang="en-US" sz="2700" dirty="0"/>
          </a:p>
        </p:txBody>
      </p:sp>
      <p:graphicFrame>
        <p:nvGraphicFramePr>
          <p:cNvPr id="8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502920" y="1298448"/>
          <a:ext cx="8138160" cy="914400"/>
        </p:xfrm>
        <a:graphic>
          <a:graphicData uri="http://schemas.openxmlformats.org/drawingml/2006/table">
            <a:tbl>
              <a:tblPr/>
              <a:tblGrid>
                <a:gridCol w="1371600"/>
                <a:gridCol w="2377440"/>
                <a:gridCol w="4389120"/>
              </a:tblGrid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姓名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87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岗位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874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250" b="1" dirty="0">
                          <a:solidFill>
                            <a:srgbClr val="FFFFFF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负责内容</a:t>
                      </a:r>
                      <a:endParaRPr lang="en-US" sz="125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60874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B223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杜晋华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B223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党支书 · 带班助理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B223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信息传达、资源协调、发展转正、推送录入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4A3B5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骆科运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4A3B5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带班副助理（26 级）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4A3B5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协助带班助理日常工作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F5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B223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袁琳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B223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26 级新生班长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B223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新生相关事务、班级文体活动俱乐部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4A3B5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王旭佳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4A3B5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文体委员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4A3B5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文体活动组织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F5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B223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汪子涵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B223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团支书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B223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团务、“一二·九”合唱动员、推优入党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4A3B5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夏箫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4A3B5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组织委员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4A3B5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党员发展、教育、考察与管理，活动问卷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F5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B223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齐韵嘉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B223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宣传委员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B223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理论学习与文化宣传，总结稿校验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4A3B5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田钧锐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4A3B5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纪检委员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4A3B5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活动签到与考勤、党费提醒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F5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B223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潘喜瑞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B223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青年委员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2B2230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青年活动组织与人才培育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</a:tr>
              <a:tr h="27432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4A3B5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陈予菲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4A3B5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八月轮值负责人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F5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100" dirty="0">
                          <a:solidFill>
                            <a:srgbClr val="4A3B52"/>
                          </a:solidFill>
                          <a:latin typeface="Microsoft YaHei" pitchFamily="34" charset="0"/>
                          <a:ea typeface="Microsoft YaHei" pitchFamily="34" charset="-122"/>
                          <a:cs typeface="Microsoft YaHei" pitchFamily="34" charset="-120"/>
                        </a:rPr>
                        <a:t>本月德育组织生活（新生班会专场）</a:t>
                      </a:r>
                      <a:endParaRPr lang="en-US" sz="1100" dirty="0">
                        <a:latin typeface="Microsoft YaHei" charset="0"/>
                        <a:ea typeface="Microsoft YaHei" charset="0"/>
                        <a:cs typeface="Microsoft YaHei" charset="0"/>
                      </a:endParaRPr>
                    </a:p>
                  </a:txBody>
                  <a:tcPr marL="45720" marR="45720" marT="45720" marB="45720" anchor="ctr">
                    <a:lnL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0D2E8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FE3F5"/>
                    </a:solidFil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8F4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02 · 成员介绍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级新生个人介绍（1/2）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2606040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02920" y="1371600"/>
            <a:ext cx="64008" cy="1536192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6" name="Text 4"/>
          <p:cNvSpPr/>
          <p:nvPr/>
        </p:nvSpPr>
        <p:spPr>
          <a:xfrm>
            <a:off x="740664" y="151790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王浩然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40664" y="18745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博士 · 东昱晓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0664" y="2176272"/>
            <a:ext cx="2148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来自山东；中共党员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91840" y="1371600"/>
            <a:ext cx="2606040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91840" y="1371600"/>
            <a:ext cx="64008" cy="153619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3529584" y="151790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廖致远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3529584" y="18745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博士 · 东昱晓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529584" y="2176272"/>
            <a:ext cx="2148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来自河南；乒乓球与动漫；多模态大语言模型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080760" y="1371600"/>
            <a:ext cx="2606040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080760" y="1371600"/>
            <a:ext cx="64008" cy="1536192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16" name="Text 14"/>
          <p:cNvSpPr/>
          <p:nvPr/>
        </p:nvSpPr>
        <p:spPr>
          <a:xfrm>
            <a:off x="6318504" y="151790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敬珆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6318504" y="18745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硕士 · 东昱晓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318504" y="2176272"/>
            <a:ext cx="2148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江西樟树；电影听歌；LLM Agent；中共党员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02920" y="3063240"/>
            <a:ext cx="2606040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02920" y="3063240"/>
            <a:ext cx="64008" cy="153619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1" name="Text 19"/>
          <p:cNvSpPr/>
          <p:nvPr/>
        </p:nvSpPr>
        <p:spPr>
          <a:xfrm>
            <a:off x="740664" y="320954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毕嘉仪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740664" y="356616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博士 · 冯铃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740664" y="3867912"/>
            <a:ext cx="2148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来自北京；排球爱好者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3291840" y="3063240"/>
            <a:ext cx="2606040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91840" y="3063240"/>
            <a:ext cx="64008" cy="1536192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26" name="Text 24"/>
          <p:cNvSpPr/>
          <p:nvPr/>
        </p:nvSpPr>
        <p:spPr>
          <a:xfrm>
            <a:off x="3529584" y="320954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黄峥胜</a:t>
            </a:r>
            <a:endParaRPr lang="en-US" sz="1550" dirty="0"/>
          </a:p>
        </p:txBody>
      </p:sp>
      <p:sp>
        <p:nvSpPr>
          <p:cNvPr id="27" name="Text 25"/>
          <p:cNvSpPr/>
          <p:nvPr/>
        </p:nvSpPr>
        <p:spPr>
          <a:xfrm>
            <a:off x="3529584" y="356616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硕士 · 冯铃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3529584" y="3867912"/>
            <a:ext cx="2148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来自辽宁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080760" y="3063240"/>
            <a:ext cx="2606040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080760" y="3063240"/>
            <a:ext cx="64008" cy="153619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31" name="Text 29"/>
          <p:cNvSpPr/>
          <p:nvPr/>
        </p:nvSpPr>
        <p:spPr>
          <a:xfrm>
            <a:off x="6318504" y="320954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王浚杰</a:t>
            </a:r>
            <a:endParaRPr lang="en-US" sz="1550" dirty="0"/>
          </a:p>
        </p:txBody>
      </p:sp>
      <p:sp>
        <p:nvSpPr>
          <p:cNvPr id="32" name="Text 30"/>
          <p:cNvSpPr/>
          <p:nvPr/>
        </p:nvSpPr>
        <p:spPr>
          <a:xfrm>
            <a:off x="6318504" y="356616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硕士 · 李涓子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6318504" y="3867912"/>
            <a:ext cx="2148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来自江西；象棋；关注两年制课程规划</a:t>
            </a:r>
            <a:endParaRPr lang="en-US" sz="1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8F4FB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292608"/>
            <a:ext cx="54864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100" b="1" spc="300" kern="0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PART 02 · 成员介绍</a:t>
            </a:r>
            <a:endParaRPr lang="en-US" sz="1100" dirty="0"/>
          </a:p>
        </p:txBody>
      </p:sp>
      <p:sp>
        <p:nvSpPr>
          <p:cNvPr id="3" name="Text 1"/>
          <p:cNvSpPr/>
          <p:nvPr/>
        </p:nvSpPr>
        <p:spPr>
          <a:xfrm>
            <a:off x="502920" y="566928"/>
            <a:ext cx="8229600" cy="54864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270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2026 级新生个人介绍（2/2）</a:t>
            </a:r>
            <a:endParaRPr lang="en-US" sz="2700" dirty="0"/>
          </a:p>
        </p:txBody>
      </p:sp>
      <p:sp>
        <p:nvSpPr>
          <p:cNvPr id="4" name="Shape 2"/>
          <p:cNvSpPr/>
          <p:nvPr/>
        </p:nvSpPr>
        <p:spPr>
          <a:xfrm>
            <a:off x="502920" y="1371600"/>
            <a:ext cx="2606040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502920" y="1371600"/>
            <a:ext cx="64008" cy="1536192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6" name="Text 4"/>
          <p:cNvSpPr/>
          <p:nvPr/>
        </p:nvSpPr>
        <p:spPr>
          <a:xfrm>
            <a:off x="740664" y="151790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樊静</a:t>
            </a:r>
            <a:endParaRPr lang="en-US" sz="1550" dirty="0"/>
          </a:p>
        </p:txBody>
      </p:sp>
      <p:sp>
        <p:nvSpPr>
          <p:cNvPr id="7" name="Text 5"/>
          <p:cNvSpPr/>
          <p:nvPr/>
        </p:nvSpPr>
        <p:spPr>
          <a:xfrm>
            <a:off x="740664" y="18745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领军工博 · 许斌</a:t>
            </a:r>
            <a:endParaRPr lang="en-US" sz="1050" dirty="0"/>
          </a:p>
        </p:txBody>
      </p:sp>
      <p:sp>
        <p:nvSpPr>
          <p:cNvPr id="8" name="Text 6"/>
          <p:cNvSpPr/>
          <p:nvPr/>
        </p:nvSpPr>
        <p:spPr>
          <a:xfrm>
            <a:off x="740664" y="2176272"/>
            <a:ext cx="2148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家乡安庆；爱唱歌爱交流；中共党员</a:t>
            </a:r>
            <a:endParaRPr lang="en-US" sz="1000" dirty="0"/>
          </a:p>
        </p:txBody>
      </p:sp>
      <p:sp>
        <p:nvSpPr>
          <p:cNvPr id="9" name="Shape 7"/>
          <p:cNvSpPr/>
          <p:nvPr/>
        </p:nvSpPr>
        <p:spPr>
          <a:xfrm>
            <a:off x="3291840" y="1371600"/>
            <a:ext cx="2606040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3291840" y="1371600"/>
            <a:ext cx="64008" cy="153619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11" name="Text 9"/>
          <p:cNvSpPr/>
          <p:nvPr/>
        </p:nvSpPr>
        <p:spPr>
          <a:xfrm>
            <a:off x="3529584" y="151790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王旭佳</a:t>
            </a:r>
            <a:endParaRPr lang="en-US" sz="1550" dirty="0"/>
          </a:p>
        </p:txBody>
      </p:sp>
      <p:sp>
        <p:nvSpPr>
          <p:cNvPr id="12" name="Text 10"/>
          <p:cNvSpPr/>
          <p:nvPr/>
        </p:nvSpPr>
        <p:spPr>
          <a:xfrm>
            <a:off x="3529584" y="18745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博士 · 许斌</a:t>
            </a:r>
            <a:endParaRPr lang="en-US" sz="1050" dirty="0"/>
          </a:p>
        </p:txBody>
      </p:sp>
      <p:sp>
        <p:nvSpPr>
          <p:cNvPr id="13" name="Text 11"/>
          <p:cNvSpPr/>
          <p:nvPr/>
        </p:nvSpPr>
        <p:spPr>
          <a:xfrm>
            <a:off x="3529584" y="2176272"/>
            <a:ext cx="2148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来自北京；足球/音乐/唱歌；大模型后训练与推理 ▸ 文体委员</a:t>
            </a:r>
            <a:endParaRPr lang="en-US" sz="1000" dirty="0"/>
          </a:p>
        </p:txBody>
      </p:sp>
      <p:sp>
        <p:nvSpPr>
          <p:cNvPr id="14" name="Shape 12"/>
          <p:cNvSpPr/>
          <p:nvPr/>
        </p:nvSpPr>
        <p:spPr>
          <a:xfrm>
            <a:off x="6080760" y="1371600"/>
            <a:ext cx="2606040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6080760" y="1371600"/>
            <a:ext cx="64008" cy="1536192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16" name="Text 14"/>
          <p:cNvSpPr/>
          <p:nvPr/>
        </p:nvSpPr>
        <p:spPr>
          <a:xfrm>
            <a:off x="6318504" y="151790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夏浩天</a:t>
            </a:r>
            <a:endParaRPr lang="en-US" sz="1550" dirty="0"/>
          </a:p>
        </p:txBody>
      </p:sp>
      <p:sp>
        <p:nvSpPr>
          <p:cNvPr id="17" name="Text 15"/>
          <p:cNvSpPr/>
          <p:nvPr/>
        </p:nvSpPr>
        <p:spPr>
          <a:xfrm>
            <a:off x="6318504" y="187452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博士 · 许斌</a:t>
            </a:r>
            <a:endParaRPr lang="en-US" sz="1050" dirty="0"/>
          </a:p>
        </p:txBody>
      </p:sp>
      <p:sp>
        <p:nvSpPr>
          <p:cNvPr id="18" name="Text 16"/>
          <p:cNvSpPr/>
          <p:nvPr/>
        </p:nvSpPr>
        <p:spPr>
          <a:xfrm>
            <a:off x="6318504" y="2176272"/>
            <a:ext cx="2148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山东东营；足球/音乐/旅行/写作；大模型创意写作</a:t>
            </a:r>
            <a:endParaRPr lang="en-US" sz="1000" dirty="0"/>
          </a:p>
        </p:txBody>
      </p:sp>
      <p:sp>
        <p:nvSpPr>
          <p:cNvPr id="19" name="Shape 17"/>
          <p:cNvSpPr/>
          <p:nvPr/>
        </p:nvSpPr>
        <p:spPr>
          <a:xfrm>
            <a:off x="502920" y="3063240"/>
            <a:ext cx="2606040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20" name="Shape 18"/>
          <p:cNvSpPr/>
          <p:nvPr/>
        </p:nvSpPr>
        <p:spPr>
          <a:xfrm>
            <a:off x="502920" y="3063240"/>
            <a:ext cx="64008" cy="153619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21" name="Text 19"/>
          <p:cNvSpPr/>
          <p:nvPr/>
        </p:nvSpPr>
        <p:spPr>
          <a:xfrm>
            <a:off x="740664" y="320954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何泽海</a:t>
            </a:r>
            <a:endParaRPr lang="en-US" sz="1550" dirty="0"/>
          </a:p>
        </p:txBody>
      </p:sp>
      <p:sp>
        <p:nvSpPr>
          <p:cNvPr id="22" name="Text 20"/>
          <p:cNvSpPr/>
          <p:nvPr/>
        </p:nvSpPr>
        <p:spPr>
          <a:xfrm>
            <a:off x="740664" y="356616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博士 · 唐杰</a:t>
            </a:r>
            <a:endParaRPr lang="en-US" sz="1050" dirty="0"/>
          </a:p>
        </p:txBody>
      </p:sp>
      <p:sp>
        <p:nvSpPr>
          <p:cNvPr id="23" name="Text 21"/>
          <p:cNvSpPr/>
          <p:nvPr/>
        </p:nvSpPr>
        <p:spPr>
          <a:xfrm>
            <a:off x="740664" y="3867912"/>
            <a:ext cx="2148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来自哈尔滨；运动/音乐；Agent 与多模态理解；预备党员</a:t>
            </a:r>
            <a:endParaRPr lang="en-US" sz="1000" dirty="0"/>
          </a:p>
        </p:txBody>
      </p:sp>
      <p:sp>
        <p:nvSpPr>
          <p:cNvPr id="24" name="Shape 22"/>
          <p:cNvSpPr/>
          <p:nvPr/>
        </p:nvSpPr>
        <p:spPr>
          <a:xfrm>
            <a:off x="3291840" y="3063240"/>
            <a:ext cx="2606040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3291840" y="3063240"/>
            <a:ext cx="64008" cy="1536192"/>
          </a:xfrm>
          <a:prstGeom prst="rect">
            <a:avLst/>
          </a:prstGeom>
          <a:solidFill>
            <a:srgbClr val="660874"/>
          </a:solidFill>
          <a:ln/>
        </p:spPr>
      </p:sp>
      <p:sp>
        <p:nvSpPr>
          <p:cNvPr id="26" name="Text 24"/>
          <p:cNvSpPr/>
          <p:nvPr/>
        </p:nvSpPr>
        <p:spPr>
          <a:xfrm>
            <a:off x="3529584" y="320954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袁琳</a:t>
            </a:r>
            <a:endParaRPr lang="en-US" sz="1550" dirty="0"/>
          </a:p>
        </p:txBody>
      </p:sp>
      <p:sp>
        <p:nvSpPr>
          <p:cNvPr id="27" name="Text 25"/>
          <p:cNvSpPr/>
          <p:nvPr/>
        </p:nvSpPr>
        <p:spPr>
          <a:xfrm>
            <a:off x="3529584" y="356616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博士 · 唐杰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3529584" y="3867912"/>
            <a:ext cx="2148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河南周口，来自计23班；游戏/读书/音乐 ▸ 26级新生班长</a:t>
            </a:r>
            <a:endParaRPr lang="en-US" sz="1000" dirty="0"/>
          </a:p>
        </p:txBody>
      </p:sp>
      <p:sp>
        <p:nvSpPr>
          <p:cNvPr id="29" name="Shape 27"/>
          <p:cNvSpPr/>
          <p:nvPr/>
        </p:nvSpPr>
        <p:spPr>
          <a:xfrm>
            <a:off x="6080760" y="3063240"/>
            <a:ext cx="2606040" cy="1536192"/>
          </a:xfrm>
          <a:prstGeom prst="rect">
            <a:avLst/>
          </a:prstGeom>
          <a:solidFill>
            <a:srgbClr val="FFFFFF"/>
          </a:solidFill>
          <a:ln w="9525">
            <a:solidFill>
              <a:srgbClr val="E7DDF0"/>
            </a:solidFill>
            <a:prstDash val="solid"/>
          </a:ln>
          <a:effectLst>
            <a:outerShdw sx="100000" sy="100000" kx="0" ky="0" algn="bl" rotWithShape="0" blurRad="88900" dist="25400" dir="8100000">
              <a:srgbClr val="3F0649">
                <a:alpha val="13000"/>
              </a:srgbClr>
            </a:outerShdw>
          </a:effectLst>
        </p:spPr>
      </p:sp>
      <p:sp>
        <p:nvSpPr>
          <p:cNvPr id="30" name="Shape 28"/>
          <p:cNvSpPr/>
          <p:nvPr/>
        </p:nvSpPr>
        <p:spPr>
          <a:xfrm>
            <a:off x="6080760" y="3063240"/>
            <a:ext cx="64008" cy="1536192"/>
          </a:xfrm>
          <a:prstGeom prst="rect">
            <a:avLst/>
          </a:prstGeom>
          <a:solidFill>
            <a:srgbClr val="C9A227"/>
          </a:solidFill>
          <a:ln/>
        </p:spPr>
      </p:sp>
      <p:sp>
        <p:nvSpPr>
          <p:cNvPr id="31" name="Text 29"/>
          <p:cNvSpPr/>
          <p:nvPr/>
        </p:nvSpPr>
        <p:spPr>
          <a:xfrm>
            <a:off x="6318504" y="3209544"/>
            <a:ext cx="2148840" cy="34747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550" b="1" dirty="0">
                <a:solidFill>
                  <a:srgbClr val="660874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骆科运</a:t>
            </a:r>
            <a:endParaRPr lang="en-US" sz="1550" dirty="0"/>
          </a:p>
        </p:txBody>
      </p:sp>
      <p:sp>
        <p:nvSpPr>
          <p:cNvPr id="32" name="Text 30"/>
          <p:cNvSpPr/>
          <p:nvPr/>
        </p:nvSpPr>
        <p:spPr>
          <a:xfrm>
            <a:off x="6318504" y="3566160"/>
            <a:ext cx="214884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50" b="1" dirty="0">
                <a:solidFill>
                  <a:srgbClr val="96771C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博士 · 唐杰</a:t>
            </a:r>
            <a:endParaRPr lang="en-US" sz="1050" dirty="0"/>
          </a:p>
        </p:txBody>
      </p:sp>
      <p:sp>
        <p:nvSpPr>
          <p:cNvPr id="33" name="Text 31"/>
          <p:cNvSpPr/>
          <p:nvPr/>
        </p:nvSpPr>
        <p:spPr>
          <a:xfrm>
            <a:off x="6318504" y="3867912"/>
            <a:ext cx="2148840" cy="6583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dirty="0">
                <a:solidFill>
                  <a:srgbClr val="2B2230"/>
                </a:solidFill>
                <a:latin typeface="Microsoft YaHei" pitchFamily="34" charset="0"/>
                <a:ea typeface="Microsoft YaHei" pitchFamily="34" charset="-122"/>
                <a:cs typeface="Microsoft YaHei" pitchFamily="34" charset="-120"/>
              </a:rPr>
              <a:t>四川自贡；羽毛球/古典与流行音乐；大模型后训练 ▸ 带班副助理</a:t>
            </a:r>
            <a:endParaRPr lang="en-US" sz="1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12</Slides>
  <Notes>12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2026级计研五三新生班会</dc:title>
  <dc:subject>PptxGenJS Presentation</dc:subject>
  <dc:creator>杜晋华</dc:creator>
  <cp:lastModifiedBy>杜晋华</cp:lastModifiedBy>
  <cp:revision>1</cp:revision>
  <dcterms:created xsi:type="dcterms:W3CDTF">2026-08-29T07:03:40Z</dcterms:created>
  <dcterms:modified xsi:type="dcterms:W3CDTF">2026-08-29T07:03:40Z</dcterms:modified>
</cp:coreProperties>
</file>