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362" r:id="rId3"/>
    <p:sldId id="436" r:id="rId5"/>
    <p:sldId id="462" r:id="rId6"/>
    <p:sldId id="442" r:id="rId7"/>
    <p:sldId id="452" r:id="rId8"/>
    <p:sldId id="463" r:id="rId9"/>
    <p:sldId id="464" r:id="rId10"/>
    <p:sldId id="465" r:id="rId11"/>
    <p:sldId id="466" r:id="rId12"/>
    <p:sldId id="467" r:id="rId13"/>
    <p:sldId id="459" r:id="rId14"/>
  </p:sldIdLst>
  <p:sldSz cx="12192000" cy="6858000"/>
  <p:notesSz cx="6858000" cy="9144000"/>
  <p:embeddedFontLst>
    <p:embeddedFont>
      <p:font typeface="Arial Narrow" panose="020B0606020202030204" pitchFamily="34" charset="0"/>
      <p:regular r:id="rId20"/>
    </p:embeddedFont>
    <p:embeddedFont>
      <p:font typeface="Lantinghei SC Extralight" panose="02000000000000000000" charset="-122"/>
      <p:regular r:id="rId21"/>
    </p:embeddedFont>
    <p:embeddedFont>
      <p:font typeface="Calibri" panose="020F0502020204030204"/>
      <p:regular r:id="rId22"/>
    </p:embeddedFont>
    <p:embeddedFont>
      <p:font typeface="字魂馆藏山海经体" panose="00000500000000000000" charset="-122"/>
      <p:regular r:id="rId23"/>
    </p:embeddedFont>
  </p:embeddedFontLst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7" userDrawn="1">
          <p15:clr>
            <a:srgbClr val="A4A3A4"/>
          </p15:clr>
        </p15:guide>
        <p15:guide id="2" pos="3720" userDrawn="1">
          <p15:clr>
            <a:srgbClr val="A4A3A4"/>
          </p15:clr>
        </p15:guide>
        <p15:guide id="3" pos="326" userDrawn="1">
          <p15:clr>
            <a:srgbClr val="A4A3A4"/>
          </p15:clr>
        </p15:guide>
        <p15:guide id="4" pos="7301" userDrawn="1">
          <p15:clr>
            <a:srgbClr val="A4A3A4"/>
          </p15:clr>
        </p15:guide>
        <p15:guide id="5" orient="horz" pos="403" userDrawn="1">
          <p15:clr>
            <a:srgbClr val="A4A3A4"/>
          </p15:clr>
        </p15:guide>
        <p15:guide id="6" orient="horz" pos="458" userDrawn="1">
          <p15:clr>
            <a:srgbClr val="A4A3A4"/>
          </p15:clr>
        </p15:guide>
        <p15:guide id="7" orient="horz" pos="40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sy_c" initials="l" lastIdx="1" clrIdx="0"/>
  <p:cmAuthor id="2" name="Ludivine ." initials="L." lastIdx="1" clrIdx="1"/>
  <p:cmAuthor id="3" name="xy Pan" initials="xP" lastIdx="1" clrIdx="2"/>
  <p:cmAuthor id="4" name="魏 强强" initials="魏" lastIdx="20" clrIdx="3"/>
  <p:cmAuthor id="5" name="WPS_1679281038" initials="W" lastIdx="0" clrIdx="4"/>
  <p:cmAuthor id="6" name="WPS" initials="W" lastIdx="0" clrIdx="5"/>
  <p:cmAuthor id="7" name="作者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59B3"/>
    <a:srgbClr val="FFFFFF"/>
    <a:srgbClr val="BA69B8"/>
    <a:srgbClr val="92278F"/>
    <a:srgbClr val="EEE8EE"/>
    <a:srgbClr val="D7BCED"/>
    <a:srgbClr val="DCCDDB"/>
    <a:srgbClr val="833E99"/>
    <a:srgbClr val="7E59AB"/>
    <a:srgbClr val="9C4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39" autoAdjust="0"/>
    <p:restoredTop sz="96250" autoAdjust="0"/>
  </p:normalViewPr>
  <p:slideViewPr>
    <p:cSldViewPr snapToGrid="0" showGuides="1">
      <p:cViewPr varScale="1">
        <p:scale>
          <a:sx n="120" d="100"/>
          <a:sy n="120" d="100"/>
        </p:scale>
        <p:origin x="664" y="192"/>
      </p:cViewPr>
      <p:guideLst>
        <p:guide orient="horz" pos="2197"/>
        <p:guide pos="3720"/>
        <p:guide pos="326"/>
        <p:guide pos="7301"/>
        <p:guide orient="horz" pos="403"/>
        <p:guide orient="horz" pos="458"/>
        <p:guide orient="horz" pos="4046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gs" Target="tags/tag42.xml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67840-85C2-4E84-BEC8-606D5A29CE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/>
          <p:cNvSpPr/>
          <p:nvPr userDrawn="1"/>
        </p:nvSpPr>
        <p:spPr>
          <a:xfrm>
            <a:off x="660400" y="394987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0">
                <a:schemeClr val="bg1">
                  <a:lumMod val="95000"/>
                  <a:alpha val="90000"/>
                </a:schemeClr>
              </a:gs>
              <a:gs pos="85000">
                <a:schemeClr val="bg1">
                  <a:alpha val="85000"/>
                </a:schemeClr>
              </a:gs>
            </a:gsLst>
            <a:lin ang="18900000" scaled="1"/>
            <a:tileRect/>
          </a:gradFill>
          <a:ln>
            <a:gradFill flip="none" rotWithShape="1">
              <a:gsLst>
                <a:gs pos="0">
                  <a:schemeClr val="accent1"/>
                </a:gs>
                <a:gs pos="85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/>
          <p:cNvSpPr/>
          <p:nvPr userDrawn="1"/>
        </p:nvSpPr>
        <p:spPr>
          <a:xfrm>
            <a:off x="1555845" y="160672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15000">
                <a:schemeClr val="bg1"/>
              </a:gs>
              <a:gs pos="100000">
                <a:schemeClr val="bg1">
                  <a:lumMod val="95000"/>
                  <a:alpha val="9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15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 userDrawn="1"/>
        </p:nvSpPr>
        <p:spPr>
          <a:xfrm>
            <a:off x="660400" y="1606725"/>
            <a:ext cx="10858500" cy="20253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0" tIns="36000" rIns="540000" bIns="36000" rtlCol="0" anchor="ctr"/>
          <a:lstStyle/>
          <a:p>
            <a:pPr indent="457200" algn="just">
              <a:lnSpc>
                <a:spcPct val="150000"/>
              </a:lnSpc>
            </a:pPr>
            <a:endParaRPr lang="zh-CN" altLang="en-US" spc="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3100" y="144780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3" name="图片占位符 2"/>
          <p:cNvSpPr>
            <a:spLocks noGrp="1"/>
          </p:cNvSpPr>
          <p:nvPr>
            <p:ph type="pic" sz="quarter" idx="14"/>
          </p:nvPr>
        </p:nvSpPr>
        <p:spPr>
          <a:xfrm>
            <a:off x="9188450" y="379095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4" name="梯形 3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5" name="梯形 3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1" name="组合 4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-19062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4370497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1" name="图片占位符 2"/>
          <p:cNvSpPr>
            <a:spLocks noGrp="1"/>
          </p:cNvSpPr>
          <p:nvPr>
            <p:ph type="pic" sz="quarter" idx="14"/>
          </p:nvPr>
        </p:nvSpPr>
        <p:spPr>
          <a:xfrm>
            <a:off x="6766754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2" name="图片占位符 2"/>
          <p:cNvSpPr>
            <a:spLocks noGrp="1"/>
          </p:cNvSpPr>
          <p:nvPr>
            <p:ph type="pic" sz="quarter" idx="15"/>
          </p:nvPr>
        </p:nvSpPr>
        <p:spPr>
          <a:xfrm>
            <a:off x="9163011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6" hasCustomPrompt="1"/>
          </p:nvPr>
        </p:nvSpPr>
        <p:spPr>
          <a:xfrm>
            <a:off x="4370496" y="5142534"/>
            <a:ext cx="2017403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5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6766754" y="5142534"/>
            <a:ext cx="2017404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</p:nvPr>
        </p:nvSpPr>
        <p:spPr>
          <a:xfrm>
            <a:off x="9163010" y="5142534"/>
            <a:ext cx="2017405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7" name="文本占位符 9"/>
          <p:cNvSpPr>
            <a:spLocks noGrp="1"/>
          </p:cNvSpPr>
          <p:nvPr>
            <p:ph type="body" sz="quarter" idx="19"/>
          </p:nvPr>
        </p:nvSpPr>
        <p:spPr>
          <a:xfrm>
            <a:off x="4362318" y="5745217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8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6766754" y="5740798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9171190" y="5736379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2" name="梯形 31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0" name="组合 4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3" name="图片 5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63857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205882" y="4286275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408559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5950584" y="4284206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153261" y="1505634"/>
            <a:ext cx="3365639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9688935" y="4281014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图片占位符 9"/>
          <p:cNvSpPr>
            <a:spLocks noGrp="1"/>
          </p:cNvSpPr>
          <p:nvPr userDrawn="1">
            <p:ph type="pic" sz="quarter" idx="13"/>
          </p:nvPr>
        </p:nvSpPr>
        <p:spPr>
          <a:xfrm>
            <a:off x="94932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9"/>
          <p:cNvSpPr>
            <a:spLocks noGrp="1"/>
          </p:cNvSpPr>
          <p:nvPr userDrawn="1">
            <p:ph type="pic" sz="quarter" idx="14"/>
          </p:nvPr>
        </p:nvSpPr>
        <p:spPr>
          <a:xfrm>
            <a:off x="4692650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9"/>
          <p:cNvSpPr>
            <a:spLocks noGrp="1"/>
          </p:cNvSpPr>
          <p:nvPr userDrawn="1">
            <p:ph type="pic" sz="quarter" idx="15"/>
          </p:nvPr>
        </p:nvSpPr>
        <p:spPr>
          <a:xfrm>
            <a:off x="843597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文本框 36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3" name="梯形 32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形状 4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9" name="组合 4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2" name="图片 5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300043" y="1640840"/>
            <a:ext cx="2235200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2"/>
          <p:cNvSpPr>
            <a:spLocks noGrp="1"/>
          </p:cNvSpPr>
          <p:nvPr>
            <p:ph type="pic" sz="quarter" idx="14"/>
          </p:nvPr>
        </p:nvSpPr>
        <p:spPr>
          <a:xfrm>
            <a:off x="3749302" y="1640629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2"/>
          <p:cNvSpPr>
            <a:spLocks noGrp="1"/>
          </p:cNvSpPr>
          <p:nvPr>
            <p:ph type="pic" sz="quarter" idx="15"/>
          </p:nvPr>
        </p:nvSpPr>
        <p:spPr>
          <a:xfrm>
            <a:off x="6217571" y="1640417"/>
            <a:ext cx="2235200" cy="223498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9" name="图片占位符 2"/>
          <p:cNvSpPr>
            <a:spLocks noGrp="1"/>
          </p:cNvSpPr>
          <p:nvPr>
            <p:ph type="pic" sz="quarter" idx="16"/>
          </p:nvPr>
        </p:nvSpPr>
        <p:spPr>
          <a:xfrm>
            <a:off x="8686189" y="1640207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503315" y="5442135"/>
            <a:ext cx="9427096" cy="39754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smtClean="0"/>
            </a:lvl1pPr>
            <a:lvl2pPr marL="228600" indent="0">
              <a:buNone/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0" name="任意形状 2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8" name="梯形 2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9" name="梯形 2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iṡḻiḑè"/>
          <p:cNvSpPr/>
          <p:nvPr/>
        </p:nvSpPr>
        <p:spPr>
          <a:xfrm>
            <a:off x="3791638" y="2233969"/>
            <a:ext cx="449038" cy="44903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 fontScale="70000" lnSpcReduction="20000"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28" name="ïṩ1ïďè"/>
          <p:cNvSpPr/>
          <p:nvPr/>
        </p:nvSpPr>
        <p:spPr>
          <a:xfrm>
            <a:off x="820036" y="4636762"/>
            <a:ext cx="684807" cy="684863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0" name="ïṡḷîḋé"/>
          <p:cNvSpPr/>
          <p:nvPr/>
        </p:nvSpPr>
        <p:spPr>
          <a:xfrm>
            <a:off x="1259465" y="4499236"/>
            <a:ext cx="1165702" cy="116579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31" name="îṧľïḋe"/>
          <p:cNvSpPr/>
          <p:nvPr/>
        </p:nvSpPr>
        <p:spPr>
          <a:xfrm>
            <a:off x="3028207" y="1821545"/>
            <a:ext cx="810078" cy="810145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831980" y="1819333"/>
            <a:ext cx="3595558" cy="359404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4"/>
          </p:nvPr>
        </p:nvSpPr>
        <p:spPr>
          <a:xfrm>
            <a:off x="5156940" y="1827809"/>
            <a:ext cx="6196860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2" name="任意形状 3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9" name="组合 28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3" name="组合 4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6" name="图片 4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6689558"/>
            <a:ext cx="12192000" cy="168442"/>
            <a:chOff x="0" y="6533147"/>
            <a:chExt cx="12192000" cy="324853"/>
          </a:xfrm>
        </p:grpSpPr>
        <p:sp>
          <p:nvSpPr>
            <p:cNvPr id="15" name="矩形 14"/>
            <p:cNvSpPr/>
            <p:nvPr/>
          </p:nvSpPr>
          <p:spPr>
            <a:xfrm>
              <a:off x="0" y="6533147"/>
              <a:ext cx="1900989" cy="324853"/>
            </a:xfrm>
            <a:prstGeom prst="rect">
              <a:avLst/>
            </a:prstGeom>
            <a:solidFill>
              <a:srgbClr val="D2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900989" y="6533147"/>
              <a:ext cx="10291011" cy="3248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7" name="Picture 6" descr="https://i1.mifile.cn/f/i/18/mibookair/13/index_cpu_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9" y="2319096"/>
            <a:ext cx="4976125" cy="25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147763" y="2501900"/>
            <a:ext cx="3436937" cy="20828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963533"/>
            <a:ext cx="0" cy="322468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9148" y="1963532"/>
            <a:ext cx="4368793" cy="1465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2458022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3349137"/>
            <a:ext cx="4368793" cy="1710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334913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1" name="直接连接符 40"/>
          <p:cNvCxnSpPr/>
          <p:nvPr userDrawn="1"/>
        </p:nvCxnSpPr>
        <p:spPr>
          <a:xfrm>
            <a:off x="6096000" y="2855941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 userDrawn="1"/>
        </p:nvCxnSpPr>
        <p:spPr>
          <a:xfrm>
            <a:off x="6096000" y="5326870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 userDrawn="1"/>
        </p:nvGrpSpPr>
        <p:grpSpPr>
          <a:xfrm>
            <a:off x="5832743" y="1400528"/>
            <a:ext cx="528432" cy="528432"/>
            <a:chOff x="4374557" y="1050396"/>
            <a:chExt cx="396324" cy="396324"/>
          </a:xfrm>
        </p:grpSpPr>
        <p:sp>
          <p:nvSpPr>
            <p:cNvPr id="44" name="圆: 空心 43"/>
            <p:cNvSpPr/>
            <p:nvPr/>
          </p:nvSpPr>
          <p:spPr>
            <a:xfrm>
              <a:off x="4374557" y="1050396"/>
              <a:ext cx="396324" cy="396324"/>
            </a:xfrm>
            <a:prstGeom prst="donut">
              <a:avLst>
                <a:gd name="adj" fmla="val 85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4572000" y="1248558"/>
              <a:ext cx="132919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V="1">
              <a:off x="4572000" y="1121569"/>
              <a:ext cx="0" cy="12699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06290" y="3454861"/>
            <a:ext cx="4381643" cy="14112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4"/>
          </p:nvPr>
        </p:nvSpPr>
        <p:spPr>
          <a:xfrm>
            <a:off x="1102104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51" name="图片占位符 9"/>
          <p:cNvSpPr>
            <a:spLocks noGrp="1"/>
          </p:cNvSpPr>
          <p:nvPr>
            <p:ph type="pic" sz="quarter" idx="15"/>
          </p:nvPr>
        </p:nvSpPr>
        <p:spPr>
          <a:xfrm>
            <a:off x="3286523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4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03021" y="3681979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5928870" y="2390954"/>
            <a:ext cx="316510" cy="316510"/>
            <a:chOff x="4767943" y="1679949"/>
            <a:chExt cx="769255" cy="769255"/>
          </a:xfrm>
        </p:grpSpPr>
        <p:sp>
          <p:nvSpPr>
            <p:cNvPr id="48" name="椭圆 4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 userDrawn="1"/>
        </p:nvGrpSpPr>
        <p:grpSpPr>
          <a:xfrm>
            <a:off x="5893609" y="4808857"/>
            <a:ext cx="316510" cy="316510"/>
            <a:chOff x="4767943" y="1679949"/>
            <a:chExt cx="769255" cy="769255"/>
          </a:xfrm>
        </p:grpSpPr>
        <p:sp>
          <p:nvSpPr>
            <p:cNvPr id="53" name="椭圆 52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58" name="梯形 5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9" name="梯形 5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60" name="梯形 5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1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62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任意形状 6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4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6" name="组合 65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7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9" name="图片 6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"/>
            <a:ext cx="0" cy="196353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2882" y="1963532"/>
            <a:ext cx="4368793" cy="14939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3546814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4142509"/>
            <a:ext cx="4368793" cy="1377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4136881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矩形 39"/>
          <p:cNvSpPr/>
          <p:nvPr userDrawn="1"/>
        </p:nvSpPr>
        <p:spPr>
          <a:xfrm>
            <a:off x="1104062" y="1004658"/>
            <a:ext cx="4368793" cy="1519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42" name="矩形 41"/>
          <p:cNvSpPr/>
          <p:nvPr userDrawn="1"/>
        </p:nvSpPr>
        <p:spPr>
          <a:xfrm>
            <a:off x="4722715" y="100465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47" name="等腰三角形 46"/>
          <p:cNvSpPr/>
          <p:nvPr userDrawn="1"/>
        </p:nvSpPr>
        <p:spPr>
          <a:xfrm rot="16200000" flipH="1">
            <a:off x="5537983" y="2238947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8" name="直接连接符 47"/>
          <p:cNvCxnSpPr/>
          <p:nvPr userDrawn="1"/>
        </p:nvCxnSpPr>
        <p:spPr>
          <a:xfrm>
            <a:off x="5529434" y="6464300"/>
            <a:ext cx="1133133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 userDrawn="1"/>
        </p:nvCxnSpPr>
        <p:spPr>
          <a:xfrm>
            <a:off x="6096000" y="2650434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/>
        </p:nvCxnSpPr>
        <p:spPr>
          <a:xfrm>
            <a:off x="6096000" y="3950155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 userDrawn="1"/>
        </p:nvCxnSpPr>
        <p:spPr>
          <a:xfrm>
            <a:off x="6096000" y="5249877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0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11542" y="445934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1" name="文本占位符 11"/>
          <p:cNvSpPr>
            <a:spLocks noGrp="1"/>
          </p:cNvSpPr>
          <p:nvPr>
            <p:ph type="body" sz="quarter" idx="18"/>
          </p:nvPr>
        </p:nvSpPr>
        <p:spPr>
          <a:xfrm>
            <a:off x="1411542" y="1341486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9"/>
          </p:nvPr>
        </p:nvSpPr>
        <p:spPr>
          <a:xfrm>
            <a:off x="1103313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4" name="图片占位符 2"/>
          <p:cNvSpPr>
            <a:spLocks noGrp="1"/>
          </p:cNvSpPr>
          <p:nvPr>
            <p:ph type="pic" sz="quarter" idx="20"/>
          </p:nvPr>
        </p:nvSpPr>
        <p:spPr>
          <a:xfrm>
            <a:off x="3285068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21"/>
          </p:nvPr>
        </p:nvSpPr>
        <p:spPr>
          <a:xfrm>
            <a:off x="6712882" y="3476847"/>
            <a:ext cx="4368793" cy="141287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22"/>
          </p:nvPr>
        </p:nvSpPr>
        <p:spPr>
          <a:xfrm>
            <a:off x="1099396" y="5544475"/>
            <a:ext cx="4365625" cy="70802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5935301" y="2188642"/>
            <a:ext cx="316510" cy="316510"/>
            <a:chOff x="4767943" y="1679949"/>
            <a:chExt cx="769255" cy="769255"/>
          </a:xfrm>
        </p:grpSpPr>
        <p:sp>
          <p:nvSpPr>
            <p:cNvPr id="28" name="椭圆 2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5935301" y="3496509"/>
            <a:ext cx="316510" cy="316510"/>
            <a:chOff x="4767943" y="1679949"/>
            <a:chExt cx="769255" cy="769255"/>
          </a:xfrm>
        </p:grpSpPr>
        <p:sp>
          <p:nvSpPr>
            <p:cNvPr id="39" name="椭圆 38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/>
          <p:cNvGrpSpPr/>
          <p:nvPr userDrawn="1"/>
        </p:nvGrpSpPr>
        <p:grpSpPr>
          <a:xfrm>
            <a:off x="5935301" y="4872956"/>
            <a:ext cx="316510" cy="316510"/>
            <a:chOff x="4767943" y="1679949"/>
            <a:chExt cx="769255" cy="769255"/>
          </a:xfrm>
        </p:grpSpPr>
        <p:sp>
          <p:nvSpPr>
            <p:cNvPr id="45" name="椭圆 44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4" name="梯形 5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1296573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5078825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861078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 userDrawn="1">
            <p:ph type="pic" sz="quarter" idx="13"/>
          </p:nvPr>
        </p:nvSpPr>
        <p:spPr>
          <a:xfrm>
            <a:off x="4959222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5" name="图片占位符 2"/>
          <p:cNvSpPr>
            <a:spLocks noGrp="1"/>
          </p:cNvSpPr>
          <p:nvPr>
            <p:ph type="pic" sz="quarter" idx="14"/>
          </p:nvPr>
        </p:nvSpPr>
        <p:spPr>
          <a:xfrm>
            <a:off x="1180583" y="1424320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7" name="图片占位符 2"/>
          <p:cNvSpPr>
            <a:spLocks noGrp="1"/>
          </p:cNvSpPr>
          <p:nvPr>
            <p:ph type="pic" sz="quarter" idx="15"/>
          </p:nvPr>
        </p:nvSpPr>
        <p:spPr>
          <a:xfrm>
            <a:off x="8751896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9" name="椭圆 98"/>
          <p:cNvSpPr/>
          <p:nvPr userDrawn="1"/>
        </p:nvSpPr>
        <p:spPr>
          <a:xfrm>
            <a:off x="1296573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 userDrawn="1"/>
        </p:nvSpPr>
        <p:spPr>
          <a:xfrm>
            <a:off x="5078825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 userDrawn="1"/>
        </p:nvSpPr>
        <p:spPr>
          <a:xfrm>
            <a:off x="8861078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" name="图片占位符 2"/>
          <p:cNvSpPr>
            <a:spLocks noGrp="1"/>
          </p:cNvSpPr>
          <p:nvPr>
            <p:ph type="pic" sz="quarter" idx="16"/>
          </p:nvPr>
        </p:nvSpPr>
        <p:spPr>
          <a:xfrm>
            <a:off x="4959222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3" name="图片占位符 2"/>
          <p:cNvSpPr>
            <a:spLocks noGrp="1"/>
          </p:cNvSpPr>
          <p:nvPr>
            <p:ph type="pic" sz="quarter" idx="17"/>
          </p:nvPr>
        </p:nvSpPr>
        <p:spPr>
          <a:xfrm>
            <a:off x="1180583" y="4036459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4" name="图片占位符 2"/>
          <p:cNvSpPr>
            <a:spLocks noGrp="1"/>
          </p:cNvSpPr>
          <p:nvPr>
            <p:ph type="pic" sz="quarter" idx="18"/>
          </p:nvPr>
        </p:nvSpPr>
        <p:spPr>
          <a:xfrm>
            <a:off x="8751896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2" name="梯形 4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4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形状 44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8" name="组合 47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1" name="图片 5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45" name="任意多边形: 形状 44"/>
          <p:cNvSpPr/>
          <p:nvPr userDrawn="1"/>
        </p:nvSpPr>
        <p:spPr>
          <a:xfrm rot="16200000">
            <a:off x="2161548" y="1409853"/>
            <a:ext cx="1995998" cy="1850769"/>
          </a:xfrm>
          <a:custGeom>
            <a:avLst/>
            <a:gdLst>
              <a:gd name="connsiteX0" fmla="*/ 1995998 w 1995998"/>
              <a:gd name="connsiteY0" fmla="*/ 1850769 h 1850769"/>
              <a:gd name="connsiteX1" fmla="*/ 605174 w 1995998"/>
              <a:gd name="connsiteY1" fmla="*/ 1850769 h 1850769"/>
              <a:gd name="connsiteX2" fmla="*/ 0 w 1995998"/>
              <a:gd name="connsiteY2" fmla="*/ 0 h 1850769"/>
              <a:gd name="connsiteX3" fmla="*/ 529319 w 1995998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998" h="1850769">
                <a:moveTo>
                  <a:pt x="1995998" y="1850769"/>
                </a:moveTo>
                <a:lnTo>
                  <a:pt x="605174" y="1850769"/>
                </a:lnTo>
                <a:lnTo>
                  <a:pt x="0" y="0"/>
                </a:lnTo>
                <a:lnTo>
                  <a:pt x="529319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4084931" y="1357937"/>
            <a:ext cx="7548269" cy="137395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 rot="16200000">
            <a:off x="803660" y="2788438"/>
            <a:ext cx="4711774" cy="1850769"/>
          </a:xfrm>
          <a:prstGeom prst="trapezoid">
            <a:avLst>
              <a:gd name="adj" fmla="val 79247"/>
            </a:avLst>
          </a:prstGeom>
          <a:gradFill flip="none" rotWithShape="0"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/>
        </p:nvSpPr>
        <p:spPr>
          <a:xfrm rot="16200000">
            <a:off x="1572242" y="1987489"/>
            <a:ext cx="3174610" cy="1850769"/>
          </a:xfrm>
          <a:custGeom>
            <a:avLst/>
            <a:gdLst>
              <a:gd name="connsiteX0" fmla="*/ 3174610 w 3174610"/>
              <a:gd name="connsiteY0" fmla="*/ 1850769 h 1850769"/>
              <a:gd name="connsiteX1" fmla="*/ 0 w 3174610"/>
              <a:gd name="connsiteY1" fmla="*/ 1850769 h 1850769"/>
              <a:gd name="connsiteX2" fmla="*/ 557744 w 3174610"/>
              <a:gd name="connsiteY2" fmla="*/ 0 h 1850769"/>
              <a:gd name="connsiteX3" fmla="*/ 1707931 w 3174610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4610" h="1850769">
                <a:moveTo>
                  <a:pt x="3174610" y="1850769"/>
                </a:moveTo>
                <a:lnTo>
                  <a:pt x="0" y="1850769"/>
                </a:lnTo>
                <a:lnTo>
                  <a:pt x="557744" y="0"/>
                </a:lnTo>
                <a:lnTo>
                  <a:pt x="1707931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 userDrawn="1"/>
        </p:nvSpPr>
        <p:spPr>
          <a:xfrm>
            <a:off x="4084931" y="2731888"/>
            <a:ext cx="7548269" cy="173594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 userDrawn="1"/>
        </p:nvSpPr>
        <p:spPr>
          <a:xfrm>
            <a:off x="4084931" y="4467830"/>
            <a:ext cx="7548269" cy="148941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91099" y="2743200"/>
            <a:ext cx="2057400" cy="2057400"/>
          </a:xfrm>
          <a:prstGeom prst="roundRect">
            <a:avLst>
              <a:gd name="adj" fmla="val 6411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3" name="文本占位符 10"/>
          <p:cNvSpPr>
            <a:spLocks noGrp="1"/>
          </p:cNvSpPr>
          <p:nvPr>
            <p:ph type="body" sz="quarter" idx="17"/>
          </p:nvPr>
        </p:nvSpPr>
        <p:spPr>
          <a:xfrm>
            <a:off x="4413738" y="2107859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4" name="文本占位符 10"/>
          <p:cNvSpPr>
            <a:spLocks noGrp="1"/>
          </p:cNvSpPr>
          <p:nvPr>
            <p:ph type="body" sz="quarter" idx="18"/>
          </p:nvPr>
        </p:nvSpPr>
        <p:spPr>
          <a:xfrm>
            <a:off x="4413738" y="3633063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5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4413738" y="5265852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4413738" y="1621534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6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4413738" y="31557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7" name="文本占位符 9"/>
          <p:cNvSpPr>
            <a:spLocks noGrp="1"/>
          </p:cNvSpPr>
          <p:nvPr>
            <p:ph type="body" sz="quarter" idx="22"/>
          </p:nvPr>
        </p:nvSpPr>
        <p:spPr>
          <a:xfrm>
            <a:off x="4413738" y="47691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9" name="任意形状 3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2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文本框 42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4" name="组合 4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8" name="梯形 47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9" name="梯形 48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0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1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任意形状 5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5" name="组合 54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6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8" name="图片 5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0" name="梯形 19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1" name="梯形 20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2" name="梯形 2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9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23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5259186" y="685810"/>
            <a:ext cx="6409231" cy="5486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15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0" y="-1"/>
            <a:ext cx="556389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240935" y="1999461"/>
            <a:ext cx="111231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1509094" y="1168397"/>
            <a:ext cx="2669677" cy="1077218"/>
          </a:xfrm>
          <a:noFill/>
        </p:spPr>
        <p:txBody>
          <a:bodyPr wrap="square" rtlCol="0">
            <a:spAutoFit/>
          </a:bodyPr>
          <a:lstStyle>
            <a:lvl1pPr algn="ctr">
              <a:defRPr lang="zh-CN" altLang="en-US" sz="32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di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6" name="图片占位符 9"/>
          <p:cNvSpPr>
            <a:spLocks noGrp="1"/>
          </p:cNvSpPr>
          <p:nvPr>
            <p:ph type="pic" sz="quarter" idx="18"/>
          </p:nvPr>
        </p:nvSpPr>
        <p:spPr>
          <a:xfrm>
            <a:off x="1679773" y="2629048"/>
            <a:ext cx="2365392" cy="335079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9"/>
          </p:nvPr>
        </p:nvSpPr>
        <p:spPr>
          <a:xfrm>
            <a:off x="6109999" y="152234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10"/>
          <p:cNvSpPr>
            <a:spLocks noGrp="1"/>
          </p:cNvSpPr>
          <p:nvPr>
            <p:ph type="body" sz="quarter" idx="20"/>
          </p:nvPr>
        </p:nvSpPr>
        <p:spPr>
          <a:xfrm>
            <a:off x="6096001" y="205626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6"/>
          <p:cNvSpPr>
            <a:spLocks noGrp="1"/>
          </p:cNvSpPr>
          <p:nvPr>
            <p:ph type="body" sz="quarter" idx="21"/>
          </p:nvPr>
        </p:nvSpPr>
        <p:spPr>
          <a:xfrm>
            <a:off x="6109999" y="2957335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10"/>
          <p:cNvSpPr>
            <a:spLocks noGrp="1"/>
          </p:cNvSpPr>
          <p:nvPr>
            <p:ph type="body" sz="quarter" idx="22"/>
          </p:nvPr>
        </p:nvSpPr>
        <p:spPr>
          <a:xfrm>
            <a:off x="6096001" y="3491258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6"/>
          <p:cNvSpPr>
            <a:spLocks noGrp="1"/>
          </p:cNvSpPr>
          <p:nvPr>
            <p:ph type="body" sz="quarter" idx="23"/>
          </p:nvPr>
        </p:nvSpPr>
        <p:spPr>
          <a:xfrm>
            <a:off x="6109999" y="439233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3" name="文本占位符 10"/>
          <p:cNvSpPr>
            <a:spLocks noGrp="1"/>
          </p:cNvSpPr>
          <p:nvPr>
            <p:ph type="body" sz="quarter" idx="24"/>
          </p:nvPr>
        </p:nvSpPr>
        <p:spPr>
          <a:xfrm>
            <a:off x="6096001" y="492625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5717372" y="2694013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5736974" y="3567762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2"/>
          <p:cNvSpPr>
            <a:spLocks noGrp="1"/>
          </p:cNvSpPr>
          <p:nvPr>
            <p:ph type="body" sz="quarter" idx="18"/>
          </p:nvPr>
        </p:nvSpPr>
        <p:spPr>
          <a:xfrm>
            <a:off x="5717371" y="4387885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2" name="等腰三角形 41"/>
          <p:cNvSpPr/>
          <p:nvPr userDrawn="1"/>
        </p:nvSpPr>
        <p:spPr>
          <a:xfrm>
            <a:off x="1062388" y="1837841"/>
            <a:ext cx="3760921" cy="3512948"/>
          </a:xfrm>
          <a:prstGeom prst="triangl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矩形 42"/>
          <p:cNvSpPr/>
          <p:nvPr userDrawn="1"/>
        </p:nvSpPr>
        <p:spPr>
          <a:xfrm>
            <a:off x="2942848" y="2643752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4" name="矩形 43"/>
          <p:cNvSpPr/>
          <p:nvPr userDrawn="1"/>
        </p:nvSpPr>
        <p:spPr>
          <a:xfrm>
            <a:off x="2942847" y="3515819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5" name="矩形 44"/>
          <p:cNvSpPr/>
          <p:nvPr userDrawn="1"/>
        </p:nvSpPr>
        <p:spPr>
          <a:xfrm>
            <a:off x="2942846" y="4387885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6" name="等腰三角形 45"/>
          <p:cNvSpPr/>
          <p:nvPr userDrawn="1"/>
        </p:nvSpPr>
        <p:spPr>
          <a:xfrm rot="16200000">
            <a:off x="5047115" y="2861642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等腰三角形 46"/>
          <p:cNvSpPr/>
          <p:nvPr userDrawn="1"/>
        </p:nvSpPr>
        <p:spPr>
          <a:xfrm rot="16200000">
            <a:off x="5047115" y="3733708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等腰三角形 47"/>
          <p:cNvSpPr/>
          <p:nvPr userDrawn="1"/>
        </p:nvSpPr>
        <p:spPr>
          <a:xfrm rot="16200000">
            <a:off x="5047115" y="4605775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2978595" y="2698414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2978595" y="3561947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2978595" y="4425480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2075543" y="3429000"/>
            <a:ext cx="76858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 userDrawn="1"/>
        </p:nvCxnSpPr>
        <p:spPr>
          <a:xfrm>
            <a:off x="1633538" y="4278085"/>
            <a:ext cx="81278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4" name="文本框 5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7" name="组合 3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8" name="梯形 3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8031930" y="2587011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8122949" y="4772588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8011209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4127385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701948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38" name="椭圆 37"/>
          <p:cNvSpPr/>
          <p:nvPr userDrawn="1"/>
        </p:nvSpPr>
        <p:spPr>
          <a:xfrm>
            <a:off x="4224865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S</a:t>
            </a:r>
            <a:endParaRPr lang="zh-CN" altLang="en-US" sz="3735" b="1" dirty="0"/>
          </a:p>
        </p:txBody>
      </p:sp>
      <p:sp>
        <p:nvSpPr>
          <p:cNvPr id="39" name="椭圆 38"/>
          <p:cNvSpPr/>
          <p:nvPr userDrawn="1"/>
        </p:nvSpPr>
        <p:spPr>
          <a:xfrm>
            <a:off x="6709837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W</a:t>
            </a:r>
            <a:endParaRPr lang="zh-CN" altLang="en-US" sz="3735" b="1" dirty="0"/>
          </a:p>
        </p:txBody>
      </p:sp>
      <p:sp>
        <p:nvSpPr>
          <p:cNvPr id="40" name="椭圆 39"/>
          <p:cNvSpPr/>
          <p:nvPr userDrawn="1"/>
        </p:nvSpPr>
        <p:spPr>
          <a:xfrm>
            <a:off x="4224865" y="4150783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T</a:t>
            </a:r>
            <a:endParaRPr lang="zh-CN" altLang="en-US" sz="3735" b="1" dirty="0"/>
          </a:p>
        </p:txBody>
      </p:sp>
      <p:sp>
        <p:nvSpPr>
          <p:cNvPr id="41" name="椭圆 40"/>
          <p:cNvSpPr/>
          <p:nvPr userDrawn="1"/>
        </p:nvSpPr>
        <p:spPr>
          <a:xfrm>
            <a:off x="6709837" y="4150784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O</a:t>
            </a:r>
            <a:endParaRPr lang="zh-CN" altLang="en-US" sz="3735" b="1" dirty="0"/>
          </a:p>
        </p:txBody>
      </p:sp>
      <p:sp>
        <p:nvSpPr>
          <p:cNvPr id="53" name="弧形 52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9870249"/>
              <a:gd name="adj2" fmla="val 1154811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弧形 53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4292493"/>
              <a:gd name="adj2" fmla="val 6659271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弧形 54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20848261"/>
              <a:gd name="adj2" fmla="val 9984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弧形 55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14931747"/>
              <a:gd name="adj2" fmla="val 17512272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文本占位符 9"/>
          <p:cNvSpPr>
            <a:spLocks noGrp="1"/>
          </p:cNvSpPr>
          <p:nvPr>
            <p:ph type="body" sz="quarter" idx="19" hasCustomPrompt="1"/>
          </p:nvPr>
        </p:nvSpPr>
        <p:spPr>
          <a:xfrm>
            <a:off x="701948" y="4127384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1947" y="2584912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701947" y="4771244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3" name="任意形状 4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文本框 45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8" name="梯形 4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2" name="梯形 5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7" name="梯形 5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任意形状 5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3" name="组合 6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6" name="图片 6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658458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/>
          </p:nvPr>
        </p:nvSpPr>
        <p:spPr>
          <a:xfrm>
            <a:off x="6584588" y="4127385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15051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1150518" y="4127385"/>
            <a:ext cx="4318174" cy="497957"/>
          </a:xfrm>
          <a:noFill/>
        </p:spPr>
        <p:txBody>
          <a:bodyPr vert="horz" wrap="square" lIns="91440" tIns="45720" rIns="91440" bIns="45720" rtlCol="0">
            <a:spAutoFit/>
          </a:bodyPr>
          <a:lstStyle>
            <a:lvl1pPr algn="r"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5770298" y="3306498"/>
            <a:ext cx="651404" cy="651404"/>
            <a:chOff x="4327723" y="2479873"/>
            <a:chExt cx="488553" cy="488553"/>
          </a:xfrm>
        </p:grpSpPr>
        <p:sp>
          <p:nvSpPr>
            <p:cNvPr id="43" name="椭圆 42"/>
            <p:cNvSpPr/>
            <p:nvPr/>
          </p:nvSpPr>
          <p:spPr>
            <a:xfrm>
              <a:off x="4327723" y="2479873"/>
              <a:ext cx="488553" cy="488553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4" name="椭圆 43"/>
            <p:cNvSpPr/>
            <p:nvPr/>
          </p:nvSpPr>
          <p:spPr>
            <a:xfrm>
              <a:off x="4403724" y="2555874"/>
              <a:ext cx="336551" cy="33655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5" name="椭圆 44"/>
            <p:cNvSpPr/>
            <p:nvPr/>
          </p:nvSpPr>
          <p:spPr>
            <a:xfrm>
              <a:off x="4439021" y="2591171"/>
              <a:ext cx="265957" cy="26595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46" name="直接箭头连接符 45"/>
          <p:cNvCxnSpPr/>
          <p:nvPr userDrawn="1"/>
        </p:nvCxnSpPr>
        <p:spPr>
          <a:xfrm>
            <a:off x="7024915" y="3632200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 userDrawn="1"/>
        </p:nvCxnSpPr>
        <p:spPr>
          <a:xfrm flipH="1">
            <a:off x="1079333" y="3633541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 userDrawn="1"/>
        </p:nvCxnSpPr>
        <p:spPr>
          <a:xfrm>
            <a:off x="6073512" y="433493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 userDrawn="1"/>
        </p:nvCxnSpPr>
        <p:spPr>
          <a:xfrm flipH="1" flipV="1">
            <a:off x="6096000" y="133565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1147101" y="252882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8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1147101" y="469074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9" name="文本占位符 3"/>
          <p:cNvSpPr>
            <a:spLocks noGrp="1"/>
          </p:cNvSpPr>
          <p:nvPr>
            <p:ph type="body" sz="quarter" idx="22"/>
          </p:nvPr>
        </p:nvSpPr>
        <p:spPr>
          <a:xfrm>
            <a:off x="6584591" y="252882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0" name="文本占位符 3"/>
          <p:cNvSpPr>
            <a:spLocks noGrp="1"/>
          </p:cNvSpPr>
          <p:nvPr>
            <p:ph type="body" sz="quarter" idx="23"/>
          </p:nvPr>
        </p:nvSpPr>
        <p:spPr>
          <a:xfrm>
            <a:off x="6584591" y="469074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2" name="文本框 5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8" name="组合 3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9" name="梯形 3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3" name="梯形 5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任意形状 5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0" name="组合 5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3" name="图片 6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877378" y="1361011"/>
            <a:ext cx="8120743" cy="445981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accent1"/>
                </a:gs>
                <a:gs pos="70000">
                  <a:srgbClr val="AE1C1C">
                    <a:alpha val="0"/>
                  </a:srgbClr>
                </a:gs>
                <a:gs pos="30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媒体占位符 2"/>
          <p:cNvSpPr>
            <a:spLocks noGrp="1"/>
          </p:cNvSpPr>
          <p:nvPr>
            <p:ph type="media" sz="quarter" idx="13"/>
          </p:nvPr>
        </p:nvSpPr>
        <p:spPr>
          <a:xfrm>
            <a:off x="970948" y="1434446"/>
            <a:ext cx="7933603" cy="43129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7" name="任意形状 26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9" name="文本框 28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4" name="组合 2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6" name="梯形 2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625674" y="-14287"/>
            <a:ext cx="10566326" cy="6872287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317"/>
            <a:ext cx="12192000" cy="6858001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lumMod val="30000"/>
                  <a:lumOff val="70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3"/>
          </p:nvPr>
        </p:nvSpPr>
        <p:spPr>
          <a:xfrm>
            <a:off x="660400" y="3269752"/>
            <a:ext cx="8902700" cy="1005019"/>
          </a:xfrm>
        </p:spPr>
        <p:txBody>
          <a:bodyPr wrap="square" anchor="ctr" anchorCtr="0">
            <a:spAutoFit/>
          </a:bodyPr>
          <a:lstStyle>
            <a:lvl1pPr marL="0" indent="0" algn="just">
              <a:lnSpc>
                <a:spcPct val="120000"/>
              </a:lnSpc>
              <a:buNone/>
              <a:defRPr sz="54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4"/>
          </p:nvPr>
        </p:nvSpPr>
        <p:spPr>
          <a:xfrm>
            <a:off x="660400" y="5894970"/>
            <a:ext cx="5435600" cy="369332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6" name="文本占位符 25"/>
          <p:cNvSpPr>
            <a:spLocks noGrp="1"/>
          </p:cNvSpPr>
          <p:nvPr>
            <p:ph type="body" sz="quarter" idx="15"/>
          </p:nvPr>
        </p:nvSpPr>
        <p:spPr>
          <a:xfrm>
            <a:off x="660400" y="2487016"/>
            <a:ext cx="8929146" cy="701731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6" hasCustomPrompt="1"/>
          </p:nvPr>
        </p:nvSpPr>
        <p:spPr>
          <a:xfrm>
            <a:off x="686846" y="4401355"/>
            <a:ext cx="8902700" cy="3693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ADD HERE TO ADD TEXT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5542" y="-272927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667529" y="2538009"/>
            <a:ext cx="1854200" cy="2634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2918207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19" name="矩形 18"/>
          <p:cNvSpPr/>
          <p:nvPr userDrawn="1"/>
        </p:nvSpPr>
        <p:spPr>
          <a:xfrm>
            <a:off x="5168885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5" name="矩形 24"/>
          <p:cNvSpPr/>
          <p:nvPr userDrawn="1"/>
        </p:nvSpPr>
        <p:spPr>
          <a:xfrm>
            <a:off x="7419563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1" name="矩形 30"/>
          <p:cNvSpPr/>
          <p:nvPr userDrawn="1"/>
        </p:nvSpPr>
        <p:spPr>
          <a:xfrm>
            <a:off x="9670242" y="2538009"/>
            <a:ext cx="1854200" cy="263452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9" name="任意形状 2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blipFill>
            <a:blip r:embed="rId2"/>
            <a:srcRect/>
            <a:stretch>
              <a:fillRect l="-41280" t="-146754" b="-976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/>
          <p:cNvSpPr/>
          <p:nvPr/>
        </p:nvSpPr>
        <p:spPr>
          <a:xfrm>
            <a:off x="-1135117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3" name="平行四边形 12"/>
          <p:cNvSpPr/>
          <p:nvPr userDrawn="1"/>
        </p:nvSpPr>
        <p:spPr>
          <a:xfrm>
            <a:off x="9576861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095160" y="3362470"/>
            <a:ext cx="5481701" cy="757130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单击此处添加文字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4095869" y="4227877"/>
            <a:ext cx="5481203" cy="3416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546100" y="2930325"/>
            <a:ext cx="2333287" cy="2003625"/>
          </a:xfrm>
        </p:spPr>
        <p:txBody>
          <a:bodyPr wrap="square" anchor="ctr" anchorCtr="0">
            <a:spAutoFit/>
          </a:bodyPr>
          <a:lstStyle>
            <a:lvl1pPr marL="0" indent="0" algn="ctr">
              <a:buNone/>
              <a:defRPr sz="13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3172619" y="749300"/>
            <a:ext cx="5846762" cy="4856714"/>
          </a:xfrm>
        </p:spPr>
        <p:txBody>
          <a:bodyPr anchor="ctr" anchorCtr="0">
            <a:spAutoFit/>
          </a:bodyPr>
          <a:lstStyle>
            <a:lvl1pPr marL="0" indent="0" algn="ctr">
              <a:buNone/>
              <a:defRPr sz="34400" spc="-300">
                <a:gradFill>
                  <a:gsLst>
                    <a:gs pos="0">
                      <a:schemeClr val="accent1"/>
                    </a:gs>
                    <a:gs pos="6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atin typeface="Prism" pitchFamily="50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3386920" y="3428999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86920" y="4751695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3386920" y="3639412"/>
            <a:ext cx="5418161" cy="757130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3386920" y="4447984"/>
            <a:ext cx="5418162" cy="286226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2" name="矩形 11"/>
          <p:cNvSpPr/>
          <p:nvPr userDrawn="1"/>
        </p:nvSpPr>
        <p:spPr>
          <a:xfrm>
            <a:off x="666750" y="644525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774700" y="767337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784600" cy="6858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矩形 26"/>
          <p:cNvSpPr/>
          <p:nvPr userDrawn="1"/>
        </p:nvSpPr>
        <p:spPr>
          <a:xfrm>
            <a:off x="1385234" y="1595930"/>
            <a:ext cx="3265047" cy="4353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209684" y="1372527"/>
            <a:ext cx="3265047" cy="4353358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1" name="梯形 30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2" name="梯形 3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tags" Target="../tags/tag23.xml"/><Relationship Id="rId10" Type="http://schemas.openxmlformats.org/officeDocument/2006/relationships/notesSlide" Target="../notesSlides/notesSlide5.xml"/><Relationship Id="rId1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jpeg"/><Relationship Id="rId8" Type="http://schemas.openxmlformats.org/officeDocument/2006/relationships/image" Target="../media/image22.jpe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3" Type="http://schemas.openxmlformats.org/officeDocument/2006/relationships/image" Target="../media/image17.png"/><Relationship Id="rId2" Type="http://schemas.openxmlformats.org/officeDocument/2006/relationships/tags" Target="../tags/tag25.xml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70"/>
          <a:stretch>
            <a:fillRect/>
          </a:stretch>
        </p:blipFill>
        <p:spPr>
          <a:xfrm>
            <a:off x="18586" y="17515"/>
            <a:ext cx="12173413" cy="6917882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0" y="-35364"/>
            <a:ext cx="12192000" cy="6970433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3" name="任意多边形: 形状 24"/>
          <p:cNvSpPr/>
          <p:nvPr/>
        </p:nvSpPr>
        <p:spPr>
          <a:xfrm>
            <a:off x="0" y="4951172"/>
            <a:ext cx="12192001" cy="1973743"/>
          </a:xfrm>
          <a:custGeom>
            <a:avLst/>
            <a:gdLst>
              <a:gd name="connsiteX0" fmla="*/ 12192001 w 12192001"/>
              <a:gd name="connsiteY0" fmla="*/ 0 h 1973743"/>
              <a:gd name="connsiteX1" fmla="*/ 12192001 w 12192001"/>
              <a:gd name="connsiteY1" fmla="*/ 1973743 h 1973743"/>
              <a:gd name="connsiteX2" fmla="*/ 0 w 12192001"/>
              <a:gd name="connsiteY2" fmla="*/ 1973743 h 1973743"/>
              <a:gd name="connsiteX3" fmla="*/ 0 w 12192001"/>
              <a:gd name="connsiteY3" fmla="*/ 0 h 1973743"/>
              <a:gd name="connsiteX4" fmla="*/ 76695 w 12192001"/>
              <a:gd name="connsiteY4" fmla="*/ 37264 h 1973743"/>
              <a:gd name="connsiteX5" fmla="*/ 6096000 w 12192001"/>
              <a:gd name="connsiteY5" fmla="*/ 1222432 h 1973743"/>
              <a:gd name="connsiteX6" fmla="*/ 12115305 w 12192001"/>
              <a:gd name="connsiteY6" fmla="*/ 37264 h 19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973743">
                <a:moveTo>
                  <a:pt x="12192001" y="0"/>
                </a:moveTo>
                <a:lnTo>
                  <a:pt x="12192001" y="1973743"/>
                </a:lnTo>
                <a:lnTo>
                  <a:pt x="0" y="1973743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任意多边形: 形状 25"/>
          <p:cNvSpPr/>
          <p:nvPr/>
        </p:nvSpPr>
        <p:spPr>
          <a:xfrm>
            <a:off x="0" y="5025861"/>
            <a:ext cx="12192001" cy="1890799"/>
          </a:xfrm>
          <a:custGeom>
            <a:avLst/>
            <a:gdLst>
              <a:gd name="connsiteX0" fmla="*/ 12192001 w 12192001"/>
              <a:gd name="connsiteY0" fmla="*/ 0 h 1890799"/>
              <a:gd name="connsiteX1" fmla="*/ 12192001 w 12192001"/>
              <a:gd name="connsiteY1" fmla="*/ 1890799 h 1890799"/>
              <a:gd name="connsiteX2" fmla="*/ 0 w 12192001"/>
              <a:gd name="connsiteY2" fmla="*/ 1890799 h 1890799"/>
              <a:gd name="connsiteX3" fmla="*/ 0 w 12192001"/>
              <a:gd name="connsiteY3" fmla="*/ 0 h 1890799"/>
              <a:gd name="connsiteX4" fmla="*/ 76695 w 12192001"/>
              <a:gd name="connsiteY4" fmla="*/ 37264 h 1890799"/>
              <a:gd name="connsiteX5" fmla="*/ 6096000 w 12192001"/>
              <a:gd name="connsiteY5" fmla="*/ 1222432 h 1890799"/>
              <a:gd name="connsiteX6" fmla="*/ 12115305 w 12192001"/>
              <a:gd name="connsiteY6" fmla="*/ 37264 h 189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890799">
                <a:moveTo>
                  <a:pt x="12192001" y="0"/>
                </a:moveTo>
                <a:lnTo>
                  <a:pt x="12192001" y="1890799"/>
                </a:lnTo>
                <a:lnTo>
                  <a:pt x="0" y="1890799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10339527" y="2920655"/>
            <a:ext cx="1471496" cy="576000"/>
            <a:chOff x="10063047" y="2803148"/>
            <a:chExt cx="1471496" cy="576000"/>
          </a:xfrm>
        </p:grpSpPr>
        <p:sp>
          <p:nvSpPr>
            <p:cNvPr id="57" name="箭头: V 形 29"/>
            <p:cNvSpPr/>
            <p:nvPr/>
          </p:nvSpPr>
          <p:spPr>
            <a:xfrm>
              <a:off x="10063047" y="2803148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箭头: V 形 31"/>
            <p:cNvSpPr/>
            <p:nvPr/>
          </p:nvSpPr>
          <p:spPr>
            <a:xfrm>
              <a:off x="10559199" y="2803148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59" name="箭头: V 形 33"/>
            <p:cNvSpPr/>
            <p:nvPr/>
          </p:nvSpPr>
          <p:spPr>
            <a:xfrm>
              <a:off x="11055351" y="2803148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flipH="1">
            <a:off x="435938" y="2920655"/>
            <a:ext cx="1471496" cy="576000"/>
            <a:chOff x="3352486" y="-1512353"/>
            <a:chExt cx="1471496" cy="576000"/>
          </a:xfrm>
        </p:grpSpPr>
        <p:sp>
          <p:nvSpPr>
            <p:cNvPr id="61" name="箭头: V 形 35"/>
            <p:cNvSpPr/>
            <p:nvPr/>
          </p:nvSpPr>
          <p:spPr>
            <a:xfrm>
              <a:off x="3352486" y="-1512353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箭头: V 形 37"/>
            <p:cNvSpPr/>
            <p:nvPr/>
          </p:nvSpPr>
          <p:spPr>
            <a:xfrm>
              <a:off x="3848638" y="-1512353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63" name="箭头: V 形 39"/>
            <p:cNvSpPr/>
            <p:nvPr/>
          </p:nvSpPr>
          <p:spPr>
            <a:xfrm>
              <a:off x="4344790" y="-1512353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4" name="文本占位符 41"/>
          <p:cNvSpPr txBox="1"/>
          <p:nvPr/>
        </p:nvSpPr>
        <p:spPr>
          <a:xfrm>
            <a:off x="1907540" y="2793683"/>
            <a:ext cx="8442325" cy="82994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90204" pitchFamily="34" charset="0"/>
              <a:buNone/>
              <a:defRPr sz="6600" b="1" kern="1200">
                <a:solidFill>
                  <a:schemeClr val="accent1"/>
                </a:solidFill>
                <a:latin typeface="演示新手书" panose="00000500000000000000" pitchFamily="50" charset="-122"/>
                <a:ea typeface="演示新手书" panose="00000500000000000000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厚植根基以固本，守正赓续而拓新</a:t>
            </a:r>
            <a:endParaRPr lang="zh-CN" altLang="en-US" sz="4000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sp>
        <p:nvSpPr>
          <p:cNvPr id="66" name="矩形: 圆角 46"/>
          <p:cNvSpPr/>
          <p:nvPr/>
        </p:nvSpPr>
        <p:spPr>
          <a:xfrm>
            <a:off x="5232000" y="5333596"/>
            <a:ext cx="1728000" cy="432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占位符 48"/>
          <p:cNvSpPr txBox="1"/>
          <p:nvPr/>
        </p:nvSpPr>
        <p:spPr>
          <a:xfrm>
            <a:off x="4372774" y="5407640"/>
            <a:ext cx="3451225" cy="33972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1800" kern="12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2026</a:t>
            </a:r>
            <a:r>
              <a:rPr lang="zh-CN" altLang="en-US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年</a:t>
            </a:r>
            <a:r>
              <a:rPr lang="en-US" altLang="zh-CN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06</a:t>
            </a:r>
            <a:r>
              <a:rPr lang="zh-CN" altLang="en-US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月</a:t>
            </a:r>
            <a:endParaRPr lang="zh-CN" altLang="en-US" b="1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grpSp>
        <p:nvGrpSpPr>
          <p:cNvPr id="68" name="组合 67"/>
          <p:cNvGrpSpPr>
            <a:grpSpLocks noChangeAspect="1"/>
          </p:cNvGrpSpPr>
          <p:nvPr/>
        </p:nvGrpSpPr>
        <p:grpSpPr>
          <a:xfrm>
            <a:off x="4780117" y="640632"/>
            <a:ext cx="2631765" cy="792000"/>
            <a:chOff x="2685028" y="2876682"/>
            <a:chExt cx="5502784" cy="1656004"/>
          </a:xfrm>
        </p:grpSpPr>
        <p:sp>
          <p:nvSpPr>
            <p:cNvPr id="6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71" name="图片 7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195847" y="4746089"/>
            <a:ext cx="381889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92278F"/>
                </a:solidFill>
                <a:latin typeface="+mj-ea"/>
                <a:ea typeface="+mj-ea"/>
                <a:cs typeface="+mj-ea"/>
              </a:rPr>
              <a:t>计研五三 杜晋华</a:t>
            </a:r>
            <a:endParaRPr lang="zh-CN" altLang="en-US" sz="2400" b="1" dirty="0">
              <a:solidFill>
                <a:srgbClr val="92278F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6667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“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星星之火，可以燎原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”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字面是微小的火星，就能烧遍整片原野；引申为：当下看似微弱的新生进步力量，只要扎根群众、坚守方向、稳步发展，终将发展成不可阻挡的宏大力量，成就伟大事业。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4: </a:t>
            </a:r>
            <a:r>
              <a:rPr dirty="0">
                <a:sym typeface="+mn-ea"/>
              </a:rPr>
              <a:t>星星之火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可以</a:t>
            </a:r>
            <a:r>
              <a:rPr dirty="0">
                <a:sym typeface="+mn-ea"/>
              </a:rPr>
              <a:t>燎原</a:t>
            </a:r>
            <a:endParaRPr dirty="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0195" y="1880235"/>
            <a:ext cx="11759565" cy="36195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10000"/>
              </a:lnSpc>
            </a:pP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每月活动特别要求其中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2～3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名党员轮流作为活动代表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，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重点</a:t>
            </a:r>
            <a:r>
              <a:rPr lang="zh-CN" altLang="en-US" sz="160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牵头完成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活动组织过程中的相关重要性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工作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5" y="2274570"/>
            <a:ext cx="10409555" cy="4407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8695690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厚植根基以固本，守正赓续而拓新</a:t>
            </a:r>
            <a:endParaRPr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工作挑战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回顾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2" name="矩形 89"/>
          <p:cNvSpPr txBox="1"/>
          <p:nvPr>
            <p:custDataLst>
              <p:tags r:id="rId2"/>
            </p:custDataLst>
          </p:nvPr>
        </p:nvSpPr>
        <p:spPr>
          <a:xfrm>
            <a:off x="127635" y="1499235"/>
            <a:ext cx="3532505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活动针对性差，</a:t>
            </a:r>
            <a:r>
              <a:rPr lang="zh-CN" altLang="en-US" spc="0" dirty="0">
                <a:sym typeface="+mn-ea"/>
              </a:rPr>
              <a:t>同学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积极性不高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60140" y="1473200"/>
            <a:ext cx="738060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进一步了解同学的诉求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通过线上问卷和更多的线下交流走进同学内心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矩形 89"/>
          <p:cNvSpPr txBox="1"/>
          <p:nvPr>
            <p:custDataLst>
              <p:tags r:id="rId3"/>
            </p:custDataLst>
          </p:nvPr>
        </p:nvSpPr>
        <p:spPr>
          <a:xfrm>
            <a:off x="127000" y="1940560"/>
            <a:ext cx="3533775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纵向</a:t>
            </a:r>
            <a:r>
              <a:rPr lang="zh-CN" altLang="en-US" spc="0" dirty="0">
                <a:sym typeface="+mn-ea"/>
              </a:rPr>
              <a:t>班老龄化严重，支部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活力低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3" name="TextBox 14"/>
          <p:cNvSpPr txBox="1"/>
          <p:nvPr/>
        </p:nvSpPr>
        <p:spPr>
          <a:xfrm>
            <a:off x="3660775" y="1900555"/>
            <a:ext cx="8098155" cy="3860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在系里各种政策和资源的帮助下充分调动较年轻党员和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新生活力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从而带动整个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支部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127000" y="2381885"/>
            <a:ext cx="3533775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支部活动相对来说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不够全面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3660775" y="2362835"/>
            <a:ext cx="10815955" cy="3860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从五育并举的角度讲，特别注意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强化体育和劳育工作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"/>
          <p:cNvSpPr/>
          <p:nvPr>
            <p:custDataLst>
              <p:tags r:id="rId5"/>
            </p:custDataLst>
          </p:nvPr>
        </p:nvSpPr>
        <p:spPr>
          <a:xfrm>
            <a:off x="133985" y="3292475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下一步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3" name="矩形 89"/>
          <p:cNvSpPr txBox="1"/>
          <p:nvPr>
            <p:custDataLst>
              <p:tags r:id="rId6"/>
            </p:custDataLst>
          </p:nvPr>
        </p:nvSpPr>
        <p:spPr>
          <a:xfrm>
            <a:off x="133985" y="2837180"/>
            <a:ext cx="3526155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组织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工作强度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大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660775" y="2800350"/>
            <a:ext cx="502475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吸纳更多积极分子和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新生参与到支部建设主力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中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矩形 89"/>
          <p:cNvSpPr txBox="1"/>
          <p:nvPr>
            <p:custDataLst>
              <p:tags r:id="rId7"/>
            </p:custDataLst>
          </p:nvPr>
        </p:nvSpPr>
        <p:spPr>
          <a:xfrm>
            <a:off x="134620" y="3760470"/>
            <a:ext cx="1176274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培养新力量</a:t>
            </a:r>
            <a:r>
              <a:rPr lang="en-US" altLang="zh-CN" spc="0" dirty="0">
                <a:sym typeface="+mn-ea"/>
              </a:rPr>
              <a:t>：</a:t>
            </a:r>
            <a:r>
              <a:rPr lang="zh-CN" altLang="en-US" spc="0" dirty="0">
                <a:sym typeface="+mn-ea"/>
              </a:rPr>
              <a:t>在新生和低年级同学中寻找接班人开始逐步接手相关工作</a:t>
            </a:r>
            <a:r>
              <a:rPr lang="en-US" altLang="zh-CN" spc="0" dirty="0">
                <a:sym typeface="+mn-ea"/>
              </a:rPr>
              <a:t>（</a:t>
            </a:r>
            <a:r>
              <a:rPr lang="zh-CN" altLang="en-US" spc="0" dirty="0">
                <a:sym typeface="+mn-ea"/>
              </a:rPr>
              <a:t>预计培养周期为一年</a:t>
            </a:r>
            <a:r>
              <a:rPr lang="en-US" altLang="zh-CN" spc="0" dirty="0">
                <a:sym typeface="+mn-ea"/>
              </a:rPr>
              <a:t>）</a:t>
            </a:r>
            <a:endParaRPr lang="en-US" altLang="zh-CN" spc="0" dirty="0">
              <a:sym typeface="+mn-ea"/>
            </a:endParaRPr>
          </a:p>
        </p:txBody>
      </p:sp>
      <p:sp>
        <p:nvSpPr>
          <p:cNvPr id="9" name="矩形 89"/>
          <p:cNvSpPr txBox="1"/>
          <p:nvPr>
            <p:custDataLst>
              <p:tags r:id="rId8"/>
            </p:custDataLst>
          </p:nvPr>
        </p:nvSpPr>
        <p:spPr>
          <a:xfrm>
            <a:off x="136525" y="4175125"/>
            <a:ext cx="1176274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经验存档</a:t>
            </a:r>
            <a:r>
              <a:rPr lang="en-US" altLang="zh-CN" spc="0" dirty="0">
                <a:sym typeface="+mn-ea"/>
              </a:rPr>
              <a:t>：</a:t>
            </a:r>
            <a:r>
              <a:rPr lang="zh-CN" altLang="en-US" spc="0" dirty="0">
                <a:sym typeface="+mn-ea"/>
              </a:rPr>
              <a:t>作为主力参与到系</a:t>
            </a:r>
            <a:r>
              <a:rPr lang="en-US" altLang="zh-CN" spc="0" dirty="0">
                <a:sym typeface="+mn-ea"/>
              </a:rPr>
              <a:t> AI</a:t>
            </a:r>
            <a:r>
              <a:rPr lang="zh-CN" altLang="en-US" spc="0" dirty="0">
                <a:sym typeface="+mn-ea"/>
              </a:rPr>
              <a:t>辅助辅导员系统平台</a:t>
            </a:r>
            <a:r>
              <a:rPr lang="en-US" altLang="zh-CN" spc="0" dirty="0">
                <a:sym typeface="+mn-ea"/>
              </a:rPr>
              <a:t> </a:t>
            </a:r>
            <a:r>
              <a:rPr lang="zh-CN" altLang="en-US" spc="0" dirty="0">
                <a:sym typeface="+mn-ea"/>
              </a:rPr>
              <a:t>的建设上</a:t>
            </a:r>
            <a:r>
              <a:rPr lang="en-US" altLang="zh-CN" spc="0" dirty="0">
                <a:sym typeface="+mn-ea"/>
              </a:rPr>
              <a:t>，</a:t>
            </a:r>
            <a:r>
              <a:rPr lang="zh-CN" altLang="en-US" spc="0" dirty="0">
                <a:sym typeface="+mn-ea"/>
              </a:rPr>
              <a:t>把个人作为带班助理</a:t>
            </a:r>
            <a:r>
              <a:rPr lang="en-US" altLang="zh-CN" spc="0" dirty="0">
                <a:sym typeface="+mn-ea"/>
              </a:rPr>
              <a:t>/</a:t>
            </a:r>
            <a:r>
              <a:rPr lang="zh-CN" altLang="en-US" spc="0" dirty="0">
                <a:sym typeface="+mn-ea"/>
              </a:rPr>
              <a:t>支书的相关经验融入系统设计</a:t>
            </a:r>
            <a:r>
              <a:rPr lang="zh-CN" altLang="en-US" spc="0" dirty="0">
                <a:sym typeface="+mn-ea"/>
              </a:rPr>
              <a:t>中</a:t>
            </a:r>
            <a:endParaRPr lang="zh-CN" altLang="en-US" spc="0" dirty="0"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525" y="4638675"/>
            <a:ext cx="4603750" cy="2076450"/>
          </a:xfrm>
          <a:prstGeom prst="rect">
            <a:avLst/>
          </a:prstGeom>
        </p:spPr>
      </p:pic>
      <p:sp>
        <p:nvSpPr>
          <p:cNvPr id="17" name="矩形 16" descr="7b0a2020202022776f7264617274223a2022220a7d0a"/>
          <p:cNvSpPr/>
          <p:nvPr/>
        </p:nvSpPr>
        <p:spPr>
          <a:xfrm>
            <a:off x="5033010" y="4694555"/>
            <a:ext cx="6725920" cy="1886585"/>
          </a:xfrm>
          <a:prstGeom prst="rect">
            <a:avLst/>
          </a:prstGeom>
          <a:noFill/>
          <a:ln/>
        </p:spPr>
        <p:txBody>
          <a:bodyPr wrap="none" lIns="90170" tIns="46990" rIns="90170" bIns="46990" rtlCol="0" anchor="t">
            <a:noAutofit/>
          </a:bodyPr>
          <a:p>
            <a:pPr algn="ctr"/>
            <a:r>
              <a:rPr lang="zh-CN" altLang="en-US" sz="5400" spc="1000">
                <a:solidFill>
                  <a:srgbClr val="8D59B3"/>
                </a:solidFill>
                <a:effectLst/>
                <a:latin typeface="字魂馆藏山海经体" panose="00000500000000000000" charset="-122"/>
                <a:ea typeface="字魂馆藏山海经体" panose="00000500000000000000" charset="-122"/>
              </a:rPr>
              <a:t>希望和各支部</a:t>
            </a:r>
            <a:endParaRPr lang="zh-CN" altLang="en-US" sz="5400" spc="1000">
              <a:solidFill>
                <a:srgbClr val="8D59B3"/>
              </a:solidFill>
              <a:effectLst/>
              <a:latin typeface="字魂馆藏山海经体" panose="00000500000000000000" charset="-122"/>
              <a:ea typeface="字魂馆藏山海经体" panose="00000500000000000000" charset="-122"/>
            </a:endParaRPr>
          </a:p>
          <a:p>
            <a:pPr algn="ctr"/>
            <a:r>
              <a:rPr lang="zh-CN" altLang="en-US" sz="5400" spc="1000">
                <a:solidFill>
                  <a:srgbClr val="8D59B3"/>
                </a:solidFill>
                <a:effectLst/>
                <a:latin typeface="字魂馆藏山海经体" panose="00000500000000000000" charset="-122"/>
                <a:ea typeface="字魂馆藏山海经体" panose="00000500000000000000" charset="-122"/>
              </a:rPr>
              <a:t>一起共建更多活动</a:t>
            </a:r>
            <a:endParaRPr lang="zh-CN" altLang="en-US" sz="5400" spc="1000">
              <a:solidFill>
                <a:srgbClr val="8D59B3"/>
              </a:solidFill>
              <a:effectLst/>
              <a:latin typeface="字魂馆藏山海经体" panose="00000500000000000000" charset="-122"/>
              <a:ea typeface="字魂馆藏山海经体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90195" y="2016125"/>
            <a:ext cx="5832000" cy="30771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支部设置方面：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共有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17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正式党员，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预备党员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56名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支委建设方面：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配置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党支书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班级副助理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组织委员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宣传委员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纪检委员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青年委员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团支书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班长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和文体委员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并逐月设定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工作计划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每月至少完成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次支委会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共计进行了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14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次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组织生活，达到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100%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出勤率，其中涉及理论学习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次、党课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次、主题实践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次、跨支部联学共建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党员发展方面：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名正式党员，新增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名预备党员，新增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名入党积极分子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党员管理监督方面：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每月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提醒党员缴纳党费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党员拖欠；党员党籍和组织关系完成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周期性维护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；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党员存在意识形态和违纪等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zh-CN" altLang="en-US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2025～2026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年计研五三支部做了哪些工作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100570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带班第三年</a:t>
            </a:r>
            <a:r>
              <a:rPr lang="en-US" altLang="zh-CN" dirty="0">
                <a:sym typeface="+mn-ea"/>
              </a:rPr>
              <a:t>，</a:t>
            </a:r>
            <a:r>
              <a:rPr lang="zh-CN" altLang="en-US" dirty="0">
                <a:sym typeface="+mn-ea"/>
              </a:rPr>
              <a:t>固本拓新</a:t>
            </a:r>
            <a:endParaRPr lang="zh-CN" altLang="en-US" dirty="0">
              <a:sym typeface="+mn-ea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290195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1" name="矩形 89"/>
          <p:cNvSpPr txBox="1"/>
          <p:nvPr>
            <p:custDataLst>
              <p:tags r:id="rId5"/>
            </p:custDataLst>
          </p:nvPr>
        </p:nvSpPr>
        <p:spPr>
          <a:xfrm>
            <a:off x="6217760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169660" y="2016125"/>
            <a:ext cx="5831840" cy="3468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理论学习方面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（8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项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树立和践行正确政绩观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总体国家安全观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党的二十届四中全会精神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全国两会精神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伟大抗战精神与清华爱国奉献精神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作风建设与中央八项规定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党性修养方面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（10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项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党史党章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党纪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支书专题党课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批评和自我批评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自查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五育并举方面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（7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项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红色电影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体育活动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参观活动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志愿活动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校外实践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学术交流活动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党员发展方面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项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党员转正大会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发展预备党员大会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推优入党大会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班团共建方面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项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新生班会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毕业生师生联合党建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入党宣讲会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</p:txBody>
      </p:sp>
      <p:graphicFrame>
        <p:nvGraphicFramePr>
          <p:cNvPr id="12" name="表格 9"/>
          <p:cNvGraphicFramePr/>
          <p:nvPr>
            <p:custDataLst>
              <p:tags r:id="rId7"/>
            </p:custDataLst>
          </p:nvPr>
        </p:nvGraphicFramePr>
        <p:xfrm>
          <a:off x="363220" y="5033645"/>
          <a:ext cx="5631815" cy="1653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"/>
                <a:gridCol w="702310"/>
                <a:gridCol w="619125"/>
                <a:gridCol w="785495"/>
                <a:gridCol w="702310"/>
                <a:gridCol w="702945"/>
                <a:gridCol w="702945"/>
                <a:gridCol w="702310"/>
              </a:tblGrid>
              <a:tr h="462280"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学期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支委会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组织生活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出勤</a:t>
                      </a: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率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理论学习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党课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主题实践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联学共建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24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8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DCCDDB"/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26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12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EEE8EE"/>
                    </a:solidFill>
                  </a:tcPr>
                </a:tc>
              </a:tr>
            </a:tbl>
          </a:graphicData>
        </a:graphic>
      </p:graphicFrame>
      <p:sp>
        <p:nvSpPr>
          <p:cNvPr id="15" name="矩形 89"/>
          <p:cNvSpPr txBox="1"/>
          <p:nvPr>
            <p:custDataLst>
              <p:tags r:id="rId8"/>
            </p:custDataLst>
          </p:nvPr>
        </p:nvSpPr>
        <p:spPr>
          <a:xfrm>
            <a:off x="6217760" y="5555615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加分项工作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6169660" y="6038850"/>
            <a:ext cx="5879465" cy="772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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联学共建方面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系内五一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五二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社科，北大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医学院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评奖评优方面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先进基层党组织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甲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团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7667625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班级特色</a:t>
            </a:r>
            <a:endParaRPr lang="zh-CN" altLang="en-US"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90053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《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以人为本，五育并举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全面推进党团班一体化建设发展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》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到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《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厚植根基以固本，守正赓续而拓新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》</a:t>
            </a:r>
            <a:endParaRPr kumimoji="0" lang="en-US" altLang="zh-CN" b="1" i="0" u="none" strike="noStrike" kern="1200" cap="none" spc="0" normalizeH="0" baseline="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3" name="矩形 89"/>
          <p:cNvSpPr txBox="1"/>
          <p:nvPr>
            <p:custDataLst>
              <p:tags r:id="rId2"/>
            </p:custDataLst>
          </p:nvPr>
        </p:nvSpPr>
        <p:spPr>
          <a:xfrm>
            <a:off x="132080" y="1490345"/>
            <a:ext cx="11900535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四大</a:t>
            </a:r>
            <a:r>
              <a:rPr lang="zh-CN" altLang="en-US" spc="0" dirty="0">
                <a:sym typeface="+mn-ea"/>
              </a:rPr>
              <a:t>特色</a:t>
            </a:r>
            <a:endParaRPr lang="zh-CN" altLang="en-US" spc="0" dirty="0">
              <a:sym typeface="+mn-ea"/>
            </a:endParaRPr>
          </a:p>
        </p:txBody>
      </p:sp>
      <p:sp>
        <p:nvSpPr>
          <p:cNvPr id="20" name="文本框 7"/>
          <p:cNvSpPr txBox="1"/>
          <p:nvPr>
            <p:custDataLst>
              <p:tags r:id="rId3"/>
            </p:custDataLst>
          </p:nvPr>
        </p:nvSpPr>
        <p:spPr>
          <a:xfrm>
            <a:off x="132080" y="1951355"/>
            <a:ext cx="2563495" cy="1894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一体发展</a:t>
            </a:r>
            <a:r>
              <a:rPr lang="en-US" altLang="zh-CN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支部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共建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五育并举</a:t>
            </a:r>
            <a:r>
              <a:rPr lang="en-US" altLang="zh-CN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接续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创新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人人为我</a:t>
            </a:r>
            <a:r>
              <a:rPr lang="en-US" altLang="zh-CN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我为人人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sz="1600" b="1" dirty="0">
                <a:sym typeface="+mn-ea"/>
              </a:rPr>
              <a:t>星星之火</a:t>
            </a:r>
            <a:r>
              <a:rPr lang="en-US" altLang="zh-CN" sz="1600" b="1" dirty="0">
                <a:sym typeface="+mn-ea"/>
              </a:rPr>
              <a:t>，</a:t>
            </a:r>
            <a:r>
              <a:rPr sz="1600" b="1" dirty="0">
                <a:sym typeface="+mn-ea"/>
              </a:rPr>
              <a:t>可以燎原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rcRect t="32565"/>
          <a:stretch>
            <a:fillRect/>
          </a:stretch>
        </p:blipFill>
        <p:spPr>
          <a:xfrm>
            <a:off x="2888615" y="2015490"/>
            <a:ext cx="9144000" cy="46247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逐周记录各支委工作进展，及时进行总结和计划性分工，并向全体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成员公示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1: （</a:t>
            </a:r>
            <a:r>
              <a:rPr dirty="0">
                <a:sym typeface="+mn-ea"/>
              </a:rPr>
              <a:t>党团班</a:t>
            </a:r>
            <a:r>
              <a:rPr lang="en-US" altLang="zh-CN" dirty="0">
                <a:sym typeface="+mn-ea"/>
              </a:rPr>
              <a:t>）</a:t>
            </a:r>
            <a:r>
              <a:rPr lang="zh-CN" altLang="en-US" dirty="0">
                <a:sym typeface="+mn-ea"/>
              </a:rPr>
              <a:t>一体发展，支部共建</a:t>
            </a:r>
            <a:endParaRPr lang="zh-CN" altLang="en-US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75170" y="2037715"/>
            <a:ext cx="4962525" cy="1083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共计为党团班完成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79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（25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秋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），82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（26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春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</a:t>
            </a:r>
            <a:endParaRPr lang="en-US" altLang="zh-CN" sz="14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服务面向党团班未毕业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56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名同学，毕业生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关注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7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位在发展对象、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新老生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动态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9"/>
          <p:cNvSpPr txBox="1"/>
          <p:nvPr>
            <p:custDataLst>
              <p:tags r:id="rId4"/>
            </p:custDataLst>
          </p:nvPr>
        </p:nvSpPr>
        <p:spPr>
          <a:xfrm>
            <a:off x="7086600" y="157734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0" name="矩形 89"/>
          <p:cNvSpPr txBox="1"/>
          <p:nvPr>
            <p:custDataLst>
              <p:tags r:id="rId5"/>
            </p:custDataLst>
          </p:nvPr>
        </p:nvSpPr>
        <p:spPr>
          <a:xfrm>
            <a:off x="7115175" y="312166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pic>
        <p:nvPicPr>
          <p:cNvPr id="4" name="图片 3" descr="/Users/djh/Library/Containers/com.kingsoft.wpsoffice.mac/Data/tmp/picturecompress_20251219153729/output_1.pn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" y="1591310"/>
            <a:ext cx="6677025" cy="51828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5175" y="3636645"/>
            <a:ext cx="3932555" cy="16846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405" y="4488180"/>
            <a:ext cx="4450715" cy="21082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1120" y="3999865"/>
            <a:ext cx="3491865" cy="266382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德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体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劳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5" y="1625600"/>
            <a:ext cx="4439285" cy="21831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185" y="1625600"/>
            <a:ext cx="2910840" cy="2183130"/>
          </a:xfrm>
          <a:prstGeom prst="rect">
            <a:avLst/>
          </a:prstGeom>
        </p:spPr>
      </p:pic>
      <p:pic>
        <p:nvPicPr>
          <p:cNvPr id="14" name="图片 13" descr="0405fd3ad9312e70f731f02ceae5bc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9730" y="1625600"/>
            <a:ext cx="2909570" cy="21818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195" y="3972560"/>
            <a:ext cx="4417060" cy="24511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9185" y="4106545"/>
            <a:ext cx="2909570" cy="21824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rcRect r="11214"/>
          <a:stretch>
            <a:fillRect/>
          </a:stretch>
        </p:blipFill>
        <p:spPr>
          <a:xfrm>
            <a:off x="7999730" y="4106545"/>
            <a:ext cx="2910840" cy="2183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德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体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劳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5" y="1588135"/>
            <a:ext cx="4499610" cy="7499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85" y="1588135"/>
            <a:ext cx="2421255" cy="3226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195" y="2415540"/>
            <a:ext cx="4499610" cy="603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2470" y="4921885"/>
            <a:ext cx="2392680" cy="1799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95" y="3096260"/>
            <a:ext cx="4498975" cy="16376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rcRect t="4135"/>
          <a:stretch>
            <a:fillRect/>
          </a:stretch>
        </p:blipFill>
        <p:spPr>
          <a:xfrm>
            <a:off x="7459980" y="1575435"/>
            <a:ext cx="4510405" cy="32391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7285" y="4911090"/>
            <a:ext cx="2440305" cy="18307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rcRect r="12898"/>
          <a:stretch>
            <a:fillRect/>
          </a:stretch>
        </p:blipFill>
        <p:spPr>
          <a:xfrm>
            <a:off x="290195" y="4911090"/>
            <a:ext cx="4491990" cy="17360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rcRect r="15132"/>
          <a:stretch>
            <a:fillRect/>
          </a:stretch>
        </p:blipFill>
        <p:spPr>
          <a:xfrm>
            <a:off x="7467600" y="4925695"/>
            <a:ext cx="2054860" cy="181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>
                <a:latin typeface="微软雅黑" charset="0"/>
                <a:ea typeface="微软雅黑" charset="0"/>
                <a:cs typeface="微软雅黑" charset="0"/>
                <a:sym typeface="+mn-ea"/>
              </a:rPr>
              <a:t>每位加入五三大家庭的同学在整个研究生阶段完成一次活动的组织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3: </a:t>
            </a:r>
            <a:r>
              <a:rPr dirty="0">
                <a:sym typeface="+mn-ea"/>
              </a:rPr>
              <a:t>人人为我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我为</a:t>
            </a:r>
            <a:r>
              <a:rPr dirty="0">
                <a:sym typeface="+mn-ea"/>
              </a:rPr>
              <a:t>人人</a:t>
            </a:r>
            <a:endParaRPr dirty="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9560" y="1529715"/>
            <a:ext cx="11759565" cy="48907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负责同学需要依次完成如下工作：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0.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【每月第一天】联系助理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/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支书杜晋华进入“五三活动组织群”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1.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【每月第一天】联系支书杜晋华确认月度活动主题和推荐的组织方式，发在群内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2.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【每月第一周】联系组织委员姚子俊在班级群和党员群发布活动问卷：调查同学们【偏好的组织形式】；【周四下午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15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点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-18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点哪一个小时得空】；【对活动的建议】，并把调研结果反馈到群内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3.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【每月第二周】联系党支书杜晋华协调对应资源筹备活动（对接相关资源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——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提供杜晋华图文进行活动报名推送发布：水木汇发布</a:t>
            </a: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——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群通知）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4.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【每月第三周】活动现场可自行或和纪检委员天钧锐一起组织签到，并对未到场同学进行二次确认。五三的党员务必参加，发展中的同学积极参加，群众可选参加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5.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【每月第三周】活动后写一个活动总结稿，包含活动背景，活动过程，活动感悟，图文并茂。（模版找支书要）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6.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【每月第三周】联系宣传委员黄植滇二次校验活动总结稿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7.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【每月第三周】联系支书杜晋华进行对应推送发布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8.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【每月第四周】推送发布后更新本表格对应行全部内容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9.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【每月第四周】推送发布后联系支书杜晋华录入研究生支部系统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600">
                <a:latin typeface="微软雅黑" charset="0"/>
                <a:ea typeface="微软雅黑" charset="0"/>
                <a:cs typeface="微软雅黑" charset="0"/>
              </a:rPr>
              <a:t>10. </a:t>
            </a:r>
            <a:r>
              <a:rPr lang="zh-CN" altLang="en-US" sz="1600">
                <a:latin typeface="微软雅黑" charset="0"/>
                <a:ea typeface="微软雅黑" charset="0"/>
                <a:cs typeface="微软雅黑" charset="0"/>
              </a:rPr>
              <a:t>【每月第四周】推送发布后联系支书杜晋华录入水木汇</a:t>
            </a:r>
            <a:endParaRPr lang="zh-CN" altLang="en-US" sz="1600">
              <a:latin typeface="微软雅黑" charset="0"/>
              <a:ea typeface="微软雅黑" charset="0"/>
              <a:cs typeface="微软雅黑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>
                <a:latin typeface="微软雅黑" charset="0"/>
                <a:ea typeface="微软雅黑" charset="0"/>
                <a:cs typeface="微软雅黑" charset="0"/>
                <a:sym typeface="+mn-ea"/>
              </a:rPr>
              <a:t>每位加入五三大家庭的同学在整个研究生阶段完成一次活动的组织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3: </a:t>
            </a:r>
            <a:r>
              <a:rPr dirty="0">
                <a:sym typeface="+mn-ea"/>
              </a:rPr>
              <a:t>人人为我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我为人人</a:t>
            </a:r>
            <a:endParaRPr dirty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5" y="1567180"/>
            <a:ext cx="11759565" cy="5223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>
                <a:latin typeface="微软雅黑" charset="0"/>
                <a:ea typeface="微软雅黑" charset="0"/>
                <a:cs typeface="微软雅黑" charset="0"/>
                <a:sym typeface="+mn-ea"/>
              </a:rPr>
              <a:t>每位加入五三大家庭的同学在整个研究生阶段完成一次活动的组织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3: </a:t>
            </a:r>
            <a:r>
              <a:rPr dirty="0">
                <a:sym typeface="+mn-ea"/>
              </a:rPr>
              <a:t>人人为我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我为人人</a:t>
            </a:r>
            <a:endParaRPr dirty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616710"/>
            <a:ext cx="11760200" cy="3323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1.xml><?xml version="1.0" encoding="utf-8"?>
<p:tagLst xmlns:p="http://schemas.openxmlformats.org/presentationml/2006/main">
  <p:tag name="TABLE_ENDDRAG_ORIGIN_RECT" val="443*130"/>
  <p:tag name="TABLE_ENDDRAG_RECT" val="28*396*443*130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ISLIDE.GUIDESSETTING" val="{&quot;Id&quot;:null,&quot;Name&quot;:&quot;窄&quot;,&quot;HeaderHeight&quot;:10.0,&quot;FooterHeight&quot;:5.0,&quot;SideMargin&quot;:4.5,&quot;TopMargin&quot;:0.0,&quot;BottomMargin&quot;:0.0,&quot;IntervalMargin&quot;:1.0,&quot;SettingType&quot;:&quot;System&quot;}"/>
  <p:tag name="KSO_WPP_MARK_KEY" val="2206ce8c-572b-44fa-8ebd-282fa895b9ff"/>
  <p:tag name="COMMONDATA" val="eyJoZGlkIjoiOWE4MTZjOWZlNTg0YTZhNzY1YWZjNTNjZGQxM2RkMmYifQ=="/>
  <p:tag name="resource_record_key" val="{&quot;12&quot;:[25125218]}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heme/theme1.xml><?xml version="1.0" encoding="utf-8"?>
<a:theme xmlns:a="http://schemas.openxmlformats.org/drawingml/2006/main" name="Office 主题​​">
  <a:themeElements>
    <a:clrScheme name="紫罗兰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20000"/>
          </a:lnSpc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2100</Words>
  <Application>WPS 演示</Application>
  <PresentationFormat>宽屏</PresentationFormat>
  <Paragraphs>208</Paragraphs>
  <Slides>11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42" baseType="lpstr">
      <vt:lpstr>Arial</vt:lpstr>
      <vt:lpstr>宋体</vt:lpstr>
      <vt:lpstr>Wingdings</vt:lpstr>
      <vt:lpstr>等线</vt:lpstr>
      <vt:lpstr>微软雅黑</vt:lpstr>
      <vt:lpstr>汉仪旗黑</vt:lpstr>
      <vt:lpstr>Arial Narrow</vt:lpstr>
      <vt:lpstr>华文新魏</vt:lpstr>
      <vt:lpstr>Impact</vt:lpstr>
      <vt:lpstr>Prism</vt:lpstr>
      <vt:lpstr>苹方-简</vt:lpstr>
      <vt:lpstr>微软雅黑 Light</vt:lpstr>
      <vt:lpstr>汉仪中黑KW</vt:lpstr>
      <vt:lpstr>演示新手书</vt:lpstr>
      <vt:lpstr>Times New Roman</vt:lpstr>
      <vt:lpstr>方正小标宋简体</vt:lpstr>
      <vt:lpstr>汉仪书宋二KW</vt:lpstr>
      <vt:lpstr>Wingdings</vt:lpstr>
      <vt:lpstr>Lantinghei SC Extralight</vt:lpstr>
      <vt:lpstr>Calibri</vt:lpstr>
      <vt:lpstr>宋体</vt:lpstr>
      <vt:lpstr>汉仪中等线KW</vt:lpstr>
      <vt:lpstr>宋体-简</vt:lpstr>
      <vt:lpstr>Arial Unicode MS</vt:lpstr>
      <vt:lpstr>微软雅黑</vt:lpstr>
      <vt:lpstr>微软雅黑 Light</vt:lpstr>
      <vt:lpstr>方正小标宋简体</vt:lpstr>
      <vt:lpstr>等线</vt:lpstr>
      <vt:lpstr>Apple Color Emoji</vt:lpstr>
      <vt:lpstr>字魂馆藏山海经体</vt:lpstr>
      <vt:lpstr>Office 主题​​</vt:lpstr>
      <vt:lpstr>PowerPoint 演示文稿</vt:lpstr>
      <vt:lpstr>党建引领，推陈出新</vt:lpstr>
      <vt:lpstr>班级特色</vt:lpstr>
      <vt:lpstr>班级特色1: 党团班一体化发展</vt:lpstr>
      <vt:lpstr>班级特色2: 以人为本，五育并举</vt:lpstr>
      <vt:lpstr>班级特色2: 以人为本，五育并举</vt:lpstr>
      <vt:lpstr>班级特色2: 以人为本，五育并举</vt:lpstr>
      <vt:lpstr>班级特色2: 以人为本，五育并举</vt:lpstr>
      <vt:lpstr>班级特色2: 以人为本，五育并举</vt:lpstr>
      <vt:lpstr>班级特色3: 人人为我，我为人人</vt:lpstr>
      <vt:lpstr>从以人为本 · 五育并举，到五育并举 ·  以人为本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aaa aaa</dc:creator>
  <cp:lastModifiedBy>杜晋华</cp:lastModifiedBy>
  <cp:revision>519</cp:revision>
  <dcterms:created xsi:type="dcterms:W3CDTF">2026-06-23T08:04:24Z</dcterms:created>
  <dcterms:modified xsi:type="dcterms:W3CDTF">2026-06-23T08:04:24Z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E311906E1989BDF3C6954469D3FA22A3_43</vt:lpwstr>
  </property>
  <property fmtid="{D5CDD505-2E9C-101B-9397-08002B2CF9AE}" pid="3" name="KSOProductBuildVer">
    <vt:lpwstr>2052-12.1.24031.24031</vt:lpwstr>
  </property>
</Properties>
</file>