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92" r:id="rId3"/>
    <p:sldId id="5300108" r:id="rId5"/>
    <p:sldId id="5300109" r:id="rId6"/>
    <p:sldId id="5300110" r:id="rId7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29" userDrawn="1">
          <p15:clr>
            <a:srgbClr val="A4A3A4"/>
          </p15:clr>
        </p15:guide>
        <p15:guide id="4" orient="horz" pos="19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unningshao" initials="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99"/>
    <a:srgbClr val="FF9999"/>
    <a:srgbClr val="FF6600"/>
    <a:srgbClr val="9966FF"/>
    <a:srgbClr val="C20009"/>
    <a:srgbClr val="D90E16"/>
    <a:srgbClr val="E6000B"/>
    <a:srgbClr val="FF4F57"/>
    <a:srgbClr val="F2F2F2"/>
    <a:srgbClr val="F9E8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7" autoAdjust="0"/>
    <p:restoredTop sz="94954" autoAdjust="0"/>
  </p:normalViewPr>
  <p:slideViewPr>
    <p:cSldViewPr snapToGrid="0" showGuides="1">
      <p:cViewPr>
        <p:scale>
          <a:sx n="90" d="100"/>
          <a:sy n="90" d="100"/>
        </p:scale>
        <p:origin x="-96" y="-165"/>
      </p:cViewPr>
      <p:guideLst>
        <p:guide orient="horz" pos="2153"/>
        <p:guide pos="3840"/>
        <p:guide orient="horz" pos="3929"/>
        <p:guide orient="horz" pos="19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fld id="{0C718402-5E97-4490-B511-86F97ABE33B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fld id="{C7C83CF2-C7C0-4B42-9F89-8F3341F9C44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Light" panose="020B0300000000000000" pitchFamily="34" charset="-122"/>
                <a:ea typeface="思源黑体 Light" panose="020B03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Light" panose="020B0300000000000000" pitchFamily="34" charset="-122"/>
              <a:ea typeface="思源黑体 Light" panose="020B03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>
        <p:random/>
      </p:transition>
    </mc:Choice>
    <mc:Fallback>
      <p:transition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90"/>
          <a:stretch>
            <a:fillRect/>
          </a:stretch>
        </p:blipFill>
        <p:spPr>
          <a:xfrm flipV="1">
            <a:off x="-1" y="-3"/>
            <a:ext cx="12192001" cy="170148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5080334" y="95097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rgbClr val="D90E16"/>
                </a:solidFill>
                <a:latin typeface="A思源黑体—06" panose="020B0800000000000000" pitchFamily="34" charset="-122"/>
                <a:ea typeface="A思源黑体—06" panose="020B0800000000000000" pitchFamily="34" charset="-122"/>
              </a:rPr>
              <a:t>输入标题</a:t>
            </a:r>
            <a:endParaRPr lang="zh-CN" altLang="en-US" sz="3600" dirty="0">
              <a:solidFill>
                <a:srgbClr val="D90E16"/>
              </a:solidFill>
              <a:latin typeface="A思源黑体—06" panose="020B0800000000000000" pitchFamily="34" charset="-122"/>
              <a:ea typeface="A思源黑体—06" panose="020B0800000000000000" pitchFamily="34" charset="-122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5677380" y="113732"/>
            <a:ext cx="837240" cy="837240"/>
          </a:xfrm>
          <a:prstGeom prst="ellipse">
            <a:avLst/>
          </a:prstGeom>
          <a:solidFill>
            <a:srgbClr val="D90E1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形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5681" y="251740"/>
            <a:ext cx="520630" cy="5206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>
        <p:random/>
      </p:transition>
    </mc:Choice>
    <mc:Fallback>
      <p:transition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p14:dur="10" advClick="0">
        <p:random/>
      </p:transition>
    </mc:Choice>
    <mc:Fallback>
      <p:transition advClick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4" name="文本框 13"/>
          <p:cNvSpPr txBox="1"/>
          <p:nvPr/>
        </p:nvSpPr>
        <p:spPr>
          <a:xfrm>
            <a:off x="187124" y="1826174"/>
            <a:ext cx="11817752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清华大学计算机系党委</a:t>
            </a:r>
            <a:endParaRPr lang="en-US" altLang="zh-CN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en-US" altLang="zh-CN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en-US" altLang="zh-CN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2026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4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秋季学期党员发展预审会</a:t>
            </a:r>
            <a:endParaRPr lang="zh-CN" altLang="en-US" sz="4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">
            <a:alphaModFix amt="29000"/>
          </a:blip>
          <a:stretch>
            <a:fillRect/>
          </a:stretch>
        </p:blipFill>
        <p:spPr>
          <a:xfrm>
            <a:off x="6518105" y="1687713"/>
            <a:ext cx="5811094" cy="5729818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矩形: 圆角 9"/>
          <p:cNvSpPr/>
          <p:nvPr/>
        </p:nvSpPr>
        <p:spPr>
          <a:xfrm>
            <a:off x="3576000" y="4895649"/>
            <a:ext cx="5040000" cy="576000"/>
          </a:xfrm>
          <a:prstGeom prst="roundRect">
            <a:avLst>
              <a:gd name="adj" fmla="val 50000"/>
            </a:avLst>
          </a:prstGeom>
          <a:noFill/>
          <a:ln w="190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2026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kumimoji="0" lang="en-US" altLang="zh-CN" sz="2400" b="1" i="0" u="none" strike="noStrike" kern="0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2400" b="1" kern="0" noProof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22</a:t>
            </a: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66" y="1034313"/>
            <a:ext cx="30289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60131" y="4609246"/>
            <a:ext cx="4500555" cy="224917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所在党支部名称：计研五三党支部</a:t>
            </a:r>
            <a:endParaRPr lang="zh-CN" altLang="en-US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出生年月：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2002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11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提交申请书时间：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2025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9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7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确立为积极分子时间：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2025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10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8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确立为发展对象时间：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2026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10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12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培养联系人：潘喜瑞、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涂尚卿</a:t>
            </a:r>
            <a:endParaRPr lang="zh-CN" altLang="en-US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225141" y="1344788"/>
            <a:ext cx="6821716" cy="1891898"/>
          </a:xfrm>
          <a:prstGeom prst="roundRect">
            <a:avLst/>
          </a:prstGeom>
          <a:noFill/>
          <a:ln>
            <a:solidFill>
              <a:srgbClr val="D90E1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761730" y="3429000"/>
            <a:ext cx="3199765" cy="2887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个性化优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缺点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优点：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学习科研态度认真踏实，责任心较强，具有较好的集体意识和服务意识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缺点：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处理复杂任务时，对工作重点的把握和规划能力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需要加强，组织协调能力仍需进一步提高。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0" y="3895704"/>
            <a:ext cx="5033010" cy="695049"/>
            <a:chOff x="0" y="3573780"/>
            <a:chExt cx="5176520" cy="823427"/>
          </a:xfrm>
        </p:grpSpPr>
        <p:sp>
          <p:nvSpPr>
            <p:cNvPr id="21" name="Freeform 5"/>
            <p:cNvSpPr/>
            <p:nvPr/>
          </p:nvSpPr>
          <p:spPr bwMode="auto">
            <a:xfrm>
              <a:off x="0" y="3573780"/>
              <a:ext cx="5176520" cy="764540"/>
            </a:xfrm>
            <a:custGeom>
              <a:avLst/>
              <a:gdLst>
                <a:gd name="T0" fmla="*/ 1466 w 1476"/>
                <a:gd name="T1" fmla="*/ 158 h 194"/>
                <a:gd name="T2" fmla="*/ 1402 w 1476"/>
                <a:gd name="T3" fmla="*/ 36 h 194"/>
                <a:gd name="T4" fmla="*/ 1344 w 1476"/>
                <a:gd name="T5" fmla="*/ 0 h 194"/>
                <a:gd name="T6" fmla="*/ 0 w 1476"/>
                <a:gd name="T7" fmla="*/ 0 h 194"/>
                <a:gd name="T8" fmla="*/ 0 w 1476"/>
                <a:gd name="T9" fmla="*/ 194 h 194"/>
                <a:gd name="T10" fmla="*/ 1444 w 1476"/>
                <a:gd name="T11" fmla="*/ 194 h 194"/>
                <a:gd name="T12" fmla="*/ 1466 w 1476"/>
                <a:gd name="T13" fmla="*/ 15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194">
                  <a:moveTo>
                    <a:pt x="1466" y="158"/>
                  </a:moveTo>
                  <a:cubicBezTo>
                    <a:pt x="1402" y="36"/>
                    <a:pt x="1402" y="36"/>
                    <a:pt x="1402" y="36"/>
                  </a:cubicBezTo>
                  <a:cubicBezTo>
                    <a:pt x="1392" y="16"/>
                    <a:pt x="1366" y="0"/>
                    <a:pt x="13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444" y="194"/>
                    <a:pt x="1444" y="194"/>
                    <a:pt x="1444" y="194"/>
                  </a:cubicBezTo>
                  <a:cubicBezTo>
                    <a:pt x="1466" y="194"/>
                    <a:pt x="1476" y="178"/>
                    <a:pt x="1466" y="15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rgbClr val="C00000"/>
              </a:solidFill>
            </a:ln>
          </p:spPr>
        </p:sp>
        <p:sp>
          <p:nvSpPr>
            <p:cNvPr id="22" name="文本框 3"/>
            <p:cNvSpPr txBox="1"/>
            <p:nvPr/>
          </p:nvSpPr>
          <p:spPr>
            <a:xfrm>
              <a:off x="3143505" y="3632884"/>
              <a:ext cx="1894840" cy="764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许康利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646057" y="1481310"/>
            <a:ext cx="5965372" cy="1630045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思想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入党动机情况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Font typeface="Wingdings" panose="05000000000000000000" pitchFamily="2" charset="2"/>
              <a:buNone/>
              <a:defRPr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许康利入党动机端正，积极向党组织靠拢。通过学习和实践，对党的认识从最初受到身边党员榜样影响，逐步深化为对党的理想信念和为人民服务宗旨的认同，希望加入党组织，接受教育和监督，在服务人民和国家建设中承担更多责任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zh-CN" altLang="en-US" sz="16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8628743" y="3378425"/>
            <a:ext cx="7256" cy="3297379"/>
          </a:xfrm>
          <a:prstGeom prst="line">
            <a:avLst/>
          </a:prstGeom>
          <a:ln>
            <a:solidFill>
              <a:srgbClr val="C20009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25415" y="3418205"/>
            <a:ext cx="3150235" cy="300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个人基本情况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学业成绩：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GPA 3.8/4.0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科研：围绕人工智能与数据库开展研究，关注技术在实际场景中的应用。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工作：担任计研五三新生班长，积极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参与班级建设。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生活：与同学相处融洽，积极参与志愿服务和社会实践活动。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导师意见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：李超老师同意推荐许康利入党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2" name="图片 1" descr="微信图片_20250807103704_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1882140"/>
            <a:ext cx="1719580" cy="2149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66" y="1034313"/>
            <a:ext cx="30289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60131" y="4609246"/>
            <a:ext cx="4500555" cy="224917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所在党支部名称：计研五三党支部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出生年月：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2003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10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提交申请书时间：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2025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9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7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确立为积极分子时间：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2025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10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8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确立为发展对象时间：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2026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年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10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月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12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培养联系人：涂尚卿</a:t>
            </a:r>
            <a:r>
              <a:rPr lang="en-US" altLang="zh-CN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 </a:t>
            </a:r>
            <a:r>
              <a:rPr lang="zh-CN" altLang="en-US" b="1" dirty="0">
                <a:latin typeface="方正楷体_GBK" panose="02000000000000000000" pitchFamily="65" charset="-122"/>
                <a:ea typeface="方正楷体_GBK" panose="02000000000000000000" pitchFamily="65" charset="-122"/>
              </a:rPr>
              <a:t>吕博文</a:t>
            </a:r>
            <a:endParaRPr lang="zh-CN" altLang="en-US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225141" y="1344788"/>
            <a:ext cx="6821716" cy="1891898"/>
          </a:xfrm>
          <a:prstGeom prst="roundRect">
            <a:avLst/>
          </a:prstGeom>
          <a:noFill/>
          <a:ln>
            <a:solidFill>
              <a:srgbClr val="D90E1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883015" y="3429000"/>
            <a:ext cx="3164205" cy="3297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个性化优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缺点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优点：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意志坚韧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能在漫长周期中，抗住压力，坚持到底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；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执行力强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能高效落地方案，有责任担当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缺点：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学用转化不够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要加强理论联系实际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；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科研方向判断不够敏锐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要加强节点决断能力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文本框 1"/>
          <p:cNvSpPr txBox="1"/>
          <p:nvPr/>
        </p:nvSpPr>
        <p:spPr>
          <a:xfrm>
            <a:off x="1033695" y="180447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个人生活照</a:t>
            </a:r>
            <a:endParaRPr lang="zh-CN" altLang="en-US" b="1" dirty="0"/>
          </a:p>
        </p:txBody>
      </p:sp>
      <p:grpSp>
        <p:nvGrpSpPr>
          <p:cNvPr id="20" name="组合 19"/>
          <p:cNvGrpSpPr/>
          <p:nvPr/>
        </p:nvGrpSpPr>
        <p:grpSpPr>
          <a:xfrm>
            <a:off x="0" y="3895704"/>
            <a:ext cx="5033010" cy="695049"/>
            <a:chOff x="0" y="3573780"/>
            <a:chExt cx="5176520" cy="823427"/>
          </a:xfrm>
        </p:grpSpPr>
        <p:sp>
          <p:nvSpPr>
            <p:cNvPr id="21" name="Freeform 5"/>
            <p:cNvSpPr/>
            <p:nvPr/>
          </p:nvSpPr>
          <p:spPr bwMode="auto">
            <a:xfrm>
              <a:off x="0" y="3573780"/>
              <a:ext cx="5176520" cy="764540"/>
            </a:xfrm>
            <a:custGeom>
              <a:avLst/>
              <a:gdLst>
                <a:gd name="T0" fmla="*/ 1466 w 1476"/>
                <a:gd name="T1" fmla="*/ 158 h 194"/>
                <a:gd name="T2" fmla="*/ 1402 w 1476"/>
                <a:gd name="T3" fmla="*/ 36 h 194"/>
                <a:gd name="T4" fmla="*/ 1344 w 1476"/>
                <a:gd name="T5" fmla="*/ 0 h 194"/>
                <a:gd name="T6" fmla="*/ 0 w 1476"/>
                <a:gd name="T7" fmla="*/ 0 h 194"/>
                <a:gd name="T8" fmla="*/ 0 w 1476"/>
                <a:gd name="T9" fmla="*/ 194 h 194"/>
                <a:gd name="T10" fmla="*/ 1444 w 1476"/>
                <a:gd name="T11" fmla="*/ 194 h 194"/>
                <a:gd name="T12" fmla="*/ 1466 w 1476"/>
                <a:gd name="T13" fmla="*/ 15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194">
                  <a:moveTo>
                    <a:pt x="1466" y="158"/>
                  </a:moveTo>
                  <a:cubicBezTo>
                    <a:pt x="1402" y="36"/>
                    <a:pt x="1402" y="36"/>
                    <a:pt x="1402" y="36"/>
                  </a:cubicBezTo>
                  <a:cubicBezTo>
                    <a:pt x="1392" y="16"/>
                    <a:pt x="1366" y="0"/>
                    <a:pt x="13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444" y="194"/>
                    <a:pt x="1444" y="194"/>
                    <a:pt x="1444" y="194"/>
                  </a:cubicBezTo>
                  <a:cubicBezTo>
                    <a:pt x="1466" y="194"/>
                    <a:pt x="1476" y="178"/>
                    <a:pt x="1466" y="15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rgbClr val="C00000"/>
              </a:solidFill>
            </a:ln>
          </p:spPr>
        </p:sp>
        <p:sp>
          <p:nvSpPr>
            <p:cNvPr id="22" name="文本框 3"/>
            <p:cNvSpPr txBox="1"/>
            <p:nvPr/>
          </p:nvSpPr>
          <p:spPr>
            <a:xfrm>
              <a:off x="3143505" y="3632884"/>
              <a:ext cx="1894840" cy="764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彭扬达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4" y="1367688"/>
            <a:ext cx="2518363" cy="3174345"/>
          </a:xfrm>
          <a:prstGeom prst="roundRect">
            <a:avLst>
              <a:gd name="adj" fmla="val 8594"/>
            </a:avLst>
          </a:prstGeom>
          <a:solidFill>
            <a:srgbClr val="FF9999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5645785" y="1481455"/>
            <a:ext cx="5965190" cy="1614805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思想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入党动机情况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buNone/>
              <a:defRPr/>
            </a:pPr>
            <a:r>
              <a:rPr lang="zh-CN" altLang="en-US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萌芽期：受父辈党员熏陶，从小埋下对党崇敬的种子</a:t>
            </a:r>
            <a:endParaRPr lang="en-US" altLang="zh-CN" dirty="0"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indent="0">
              <a:buNone/>
              <a:defRPr/>
            </a:pPr>
            <a:r>
              <a:rPr lang="zh-CN" altLang="en-US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深化期：本科期间系统学习理论，认识到入党不仅是荣誉更是责任；决定先打牢基础再递交申请</a:t>
            </a:r>
            <a:endParaRPr lang="en-US" altLang="zh-CN" dirty="0"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indent="0">
              <a:buNone/>
              <a:defRPr/>
            </a:pPr>
            <a:r>
              <a:rPr lang="zh-CN" altLang="en-US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成熟期：</a:t>
            </a:r>
            <a:r>
              <a:rPr lang="en-US" altLang="zh-CN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 </a:t>
            </a:r>
            <a:r>
              <a:rPr lang="zh-CN" altLang="en-US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博士入学后，将个人科研追求融入国家科技自立自强事业</a:t>
            </a:r>
            <a:r>
              <a:rPr lang="en-US" altLang="zh-CN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；</a:t>
            </a:r>
            <a:r>
              <a:rPr lang="zh-CN" altLang="en-US" dirty="0"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入党动机从“朴素崇敬”升华为“使命自觉”</a:t>
            </a:r>
            <a:endParaRPr lang="en-US" altLang="zh-CN" dirty="0"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8628743" y="3378425"/>
            <a:ext cx="7256" cy="3297379"/>
          </a:xfrm>
          <a:prstGeom prst="line">
            <a:avLst/>
          </a:prstGeom>
          <a:ln>
            <a:solidFill>
              <a:srgbClr val="C20009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25140" y="3418156"/>
            <a:ext cx="3164115" cy="3451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个人基本情况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学业成绩：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3.8/4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科研：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以第一作者身份在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NLP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顶级会议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EMNLP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主会发表论文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工作：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策划组织生活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积极参与红色实践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、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志愿活动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生活：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为人正直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甘于奉献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Heiti SC Light" panose="02000000000000000000" charset="-122"/>
              <a:ea typeface="Heiti SC Light" panose="02000000000000000000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导师意见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</a:rPr>
              <a:t>导师许斌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Heiti SC Light" panose="02000000000000000000" charset="-122"/>
                <a:ea typeface="Heiti SC Light" panose="02000000000000000000" charset="-122"/>
                <a:sym typeface="Wingdings" panose="05000000000000000000" pitchFamily="2" charset="2"/>
              </a:rPr>
              <a:t>同意其加入中国共产党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Heiti SC Light" panose="02000000000000000000" charset="-122"/>
              <a:ea typeface="Heiti SC Light" panose="02000000000000000000" charset="-122"/>
              <a:sym typeface="Wingdings" panose="05000000000000000000" pitchFamily="2" charset="2"/>
            </a:endParaRPr>
          </a:p>
        </p:txBody>
      </p:sp>
      <p:pic>
        <p:nvPicPr>
          <p:cNvPr id="2" name="图片 3" descr="d542eeadc4fea8c357415491be473b3e"/>
          <p:cNvPicPr>
            <a:picLocks noChangeAspect="1"/>
          </p:cNvPicPr>
          <p:nvPr/>
        </p:nvPicPr>
        <p:blipFill>
          <a:blip r:embed="rId3"/>
          <a:srcRect t="2100" r="1688"/>
          <a:stretch>
            <a:fillRect/>
          </a:stretch>
        </p:blipFill>
        <p:spPr>
          <a:xfrm>
            <a:off x="923290" y="1903095"/>
            <a:ext cx="1664335" cy="20427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066" y="1034313"/>
            <a:ext cx="30289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60131" y="4609246"/>
            <a:ext cx="4500555" cy="2252924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所在党支部名称：</a:t>
            </a:r>
            <a:r>
              <a:rPr sz="1400">
                <a:latin typeface="方正楷体_GBK"/>
                <a:ea typeface="方正楷体_GBK"/>
              </a:rPr>
              <a:t>清华大学计算机系计研五三党支部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出生年月：</a:t>
            </a:r>
            <a:r>
              <a:rPr sz="1400">
                <a:latin typeface="方正楷体_GBK"/>
                <a:ea typeface="方正楷体_GBK"/>
              </a:rPr>
              <a:t>2002年10月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提交申请书时间：</a:t>
            </a:r>
            <a:r>
              <a:rPr sz="1400">
                <a:latin typeface="方正楷体_GBK"/>
                <a:ea typeface="方正楷体_GBK"/>
              </a:rPr>
              <a:t>2025年9月7日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确立为积极分子时间：</a:t>
            </a:r>
            <a:r>
              <a:rPr sz="1400">
                <a:latin typeface="方正楷体_GBK"/>
                <a:ea typeface="方正楷体_GBK"/>
              </a:rPr>
              <a:t>2025年10月8日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确立为发展对象时间：</a:t>
            </a:r>
            <a:r>
              <a:rPr sz="1400">
                <a:latin typeface="方正楷体_GBK"/>
                <a:ea typeface="方正楷体_GBK"/>
              </a:rPr>
              <a:t>2026年10月18日</a:t>
            </a:r>
            <a:endParaRPr lang="en-US" altLang="zh-CN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  <a:p>
            <a:pPr algn="just">
              <a:lnSpc>
                <a:spcPct val="130000"/>
              </a:lnSpc>
            </a:pPr>
            <a:r>
              <a:rPr sz="1400" b="1">
                <a:latin typeface="方正楷体_GBK"/>
                <a:ea typeface="方正楷体_GBK"/>
              </a:rPr>
              <a:t>培养联系人：</a:t>
            </a:r>
            <a:r>
              <a:rPr sz="1400">
                <a:latin typeface="方正楷体_GBK"/>
                <a:ea typeface="方正楷体_GBK"/>
              </a:rPr>
              <a:t>鲁睿、潘喜瑞</a:t>
            </a:r>
            <a:endParaRPr lang="zh-CN" altLang="en-US" b="1" dirty="0">
              <a:latin typeface="方正楷体_GBK" panose="02000000000000000000" pitchFamily="65" charset="-122"/>
              <a:ea typeface="方正楷体_GBK" panose="02000000000000000000" pitchFamily="65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225141" y="1344788"/>
            <a:ext cx="6821716" cy="1891898"/>
          </a:xfrm>
          <a:prstGeom prst="roundRect">
            <a:avLst/>
          </a:prstGeom>
          <a:noFill/>
          <a:ln>
            <a:solidFill>
              <a:srgbClr val="D90E1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882742" y="3429267"/>
            <a:ext cx="3164115" cy="329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个性化优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缺点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sz="2000" b="1">
                <a:latin typeface="微软雅黑"/>
                <a:ea typeface="微软雅黑"/>
              </a:rPr>
              <a:t>优点：</a:t>
            </a:r>
            <a:r>
              <a:rPr lang="zh-CN" altLang="en-US" sz="2000">
                <a:latin typeface="微软雅黑"/>
                <a:ea typeface="微软雅黑"/>
              </a:rPr>
              <a:t>学业科研成绩优异，参与国产大模型研发，把研究方向主动对接国家需要。</a:t>
            </a:r>
            <a:endParaRPr lang="zh-CN" altLang="en-US" sz="2000" b="1">
              <a:latin typeface="微软雅黑"/>
              <a:ea typeface="微软雅黑"/>
            </a:endParaRPr>
          </a:p>
          <a:p>
            <a:pPr algn="just">
              <a:lnSpc>
                <a:spcPct val="130000"/>
              </a:lnSpc>
            </a:pP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sz="2000" b="1">
                <a:latin typeface="微软雅黑"/>
                <a:ea typeface="微软雅黑"/>
              </a:rPr>
              <a:t>缺点：</a:t>
            </a:r>
            <a:r>
              <a:rPr sz="2000">
                <a:latin typeface="微软雅黑"/>
                <a:ea typeface="微软雅黑"/>
              </a:rPr>
              <a:t>做事计划性不足，</a:t>
            </a:r>
            <a:r>
              <a:rPr lang="zh-CN" sz="2000">
                <a:latin typeface="微软雅黑"/>
                <a:ea typeface="微软雅黑"/>
              </a:rPr>
              <a:t>临期集中投入</a:t>
            </a:r>
            <a:r>
              <a:rPr lang="en-US" altLang="zh-CN" sz="2000">
                <a:latin typeface="微软雅黑"/>
                <a:ea typeface="微软雅黑"/>
              </a:rPr>
              <a:t>。</a:t>
            </a:r>
            <a:endParaRPr lang="en-US" altLang="zh-CN" sz="2000">
              <a:latin typeface="微软雅黑"/>
              <a:ea typeface="微软雅黑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0" y="3895704"/>
            <a:ext cx="5033010" cy="645343"/>
            <a:chOff x="0" y="3573780"/>
            <a:chExt cx="5176520" cy="764540"/>
          </a:xfrm>
        </p:grpSpPr>
        <p:sp>
          <p:nvSpPr>
            <p:cNvPr id="21" name="Freeform 5"/>
            <p:cNvSpPr/>
            <p:nvPr/>
          </p:nvSpPr>
          <p:spPr bwMode="auto">
            <a:xfrm>
              <a:off x="0" y="3573780"/>
              <a:ext cx="5176520" cy="764540"/>
            </a:xfrm>
            <a:custGeom>
              <a:avLst/>
              <a:gdLst>
                <a:gd name="T0" fmla="*/ 1466 w 1476"/>
                <a:gd name="T1" fmla="*/ 158 h 194"/>
                <a:gd name="T2" fmla="*/ 1402 w 1476"/>
                <a:gd name="T3" fmla="*/ 36 h 194"/>
                <a:gd name="T4" fmla="*/ 1344 w 1476"/>
                <a:gd name="T5" fmla="*/ 0 h 194"/>
                <a:gd name="T6" fmla="*/ 0 w 1476"/>
                <a:gd name="T7" fmla="*/ 0 h 194"/>
                <a:gd name="T8" fmla="*/ 0 w 1476"/>
                <a:gd name="T9" fmla="*/ 194 h 194"/>
                <a:gd name="T10" fmla="*/ 1444 w 1476"/>
                <a:gd name="T11" fmla="*/ 194 h 194"/>
                <a:gd name="T12" fmla="*/ 1466 w 1476"/>
                <a:gd name="T13" fmla="*/ 15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6" h="194">
                  <a:moveTo>
                    <a:pt x="1466" y="158"/>
                  </a:moveTo>
                  <a:cubicBezTo>
                    <a:pt x="1402" y="36"/>
                    <a:pt x="1402" y="36"/>
                    <a:pt x="1402" y="36"/>
                  </a:cubicBezTo>
                  <a:cubicBezTo>
                    <a:pt x="1392" y="16"/>
                    <a:pt x="1366" y="0"/>
                    <a:pt x="134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1444" y="194"/>
                    <a:pt x="1444" y="194"/>
                    <a:pt x="1444" y="194"/>
                  </a:cubicBezTo>
                  <a:cubicBezTo>
                    <a:pt x="1466" y="194"/>
                    <a:pt x="1476" y="178"/>
                    <a:pt x="1466" y="15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rgbClr val="C00000"/>
              </a:solidFill>
            </a:ln>
          </p:spPr>
          <p:txBody>
            <a:bodyPr/>
            <a:p/>
          </p:txBody>
        </p:sp>
        <p:sp>
          <p:nvSpPr>
            <p:cNvPr id="22" name="文本框 3"/>
            <p:cNvSpPr txBox="1"/>
            <p:nvPr/>
          </p:nvSpPr>
          <p:spPr>
            <a:xfrm>
              <a:off x="3143505" y="3632884"/>
              <a:ext cx="18948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宋曦轩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94" y="1367688"/>
            <a:ext cx="2518363" cy="31743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46057" y="1481310"/>
            <a:ext cx="5965372" cy="677108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思想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入党动机情况</a:t>
            </a:r>
            <a:r>
              <a:rPr lang="en-US" altLang="zh-CN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en-US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8628743" y="3378425"/>
            <a:ext cx="7256" cy="3297379"/>
          </a:xfrm>
          <a:prstGeom prst="line">
            <a:avLst/>
          </a:prstGeom>
          <a:ln>
            <a:solidFill>
              <a:srgbClr val="C20009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25415" y="3418205"/>
            <a:ext cx="3251200" cy="337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个人基本情况</a:t>
            </a:r>
            <a:endParaRPr lang="zh-CN" altLang="en-US" sz="20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just">
              <a:lnSpc>
                <a:spcPct val="130000"/>
              </a:lnSpc>
            </a:pPr>
            <a:r>
              <a:rPr sz="1600" b="1">
                <a:latin typeface="微软雅黑"/>
                <a:ea typeface="微软雅黑"/>
              </a:rPr>
              <a:t>学业成绩：</a:t>
            </a:r>
            <a:r>
              <a:rPr sz="1600">
                <a:latin typeface="微软雅黑"/>
                <a:ea typeface="微软雅黑"/>
              </a:rPr>
              <a:t>均绩3.9，获评清华大学三好学生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sz="1600" b="1">
                <a:latin typeface="微软雅黑"/>
                <a:ea typeface="微软雅黑"/>
              </a:rPr>
              <a:t>科研：</a:t>
            </a:r>
            <a:r>
              <a:rPr sz="1600">
                <a:latin typeface="微软雅黑"/>
                <a:ea typeface="微软雅黑"/>
              </a:rPr>
              <a:t>专注</a:t>
            </a:r>
            <a:r>
              <a:rPr lang="zh-CN" sz="1600">
                <a:latin typeface="微软雅黑"/>
                <a:ea typeface="微软雅黑"/>
              </a:rPr>
              <a:t>智能体方向</a:t>
            </a:r>
            <a:r>
              <a:rPr lang="en-US" sz="1600">
                <a:latin typeface="微软雅黑"/>
                <a:ea typeface="微软雅黑"/>
              </a:rPr>
              <a:t>，</a:t>
            </a:r>
            <a:r>
              <a:rPr sz="1600">
                <a:latin typeface="微软雅黑"/>
                <a:ea typeface="微软雅黑"/>
              </a:rPr>
              <a:t>参与国产大模型研发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sz="1600" b="1">
                <a:latin typeface="微软雅黑"/>
                <a:ea typeface="微软雅黑"/>
              </a:rPr>
              <a:t>工作：</a:t>
            </a:r>
            <a:r>
              <a:rPr sz="1600">
                <a:latin typeface="微软雅黑"/>
                <a:ea typeface="微软雅黑"/>
              </a:rPr>
              <a:t>参与研究生会、校记者团工作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sz="1600" b="1">
                <a:latin typeface="微软雅黑"/>
                <a:ea typeface="微软雅黑"/>
              </a:rPr>
              <a:t>生活：</a:t>
            </a:r>
            <a:r>
              <a:rPr lang="zh-CN" sz="1600">
                <a:latin typeface="微软雅黑"/>
                <a:ea typeface="微软雅黑"/>
              </a:rPr>
              <a:t>积极参与社工</a:t>
            </a:r>
            <a:r>
              <a:rPr lang="en-US" altLang="zh-CN" sz="1600">
                <a:latin typeface="微软雅黑"/>
                <a:ea typeface="微软雅黑"/>
              </a:rPr>
              <a:t>，</a:t>
            </a:r>
            <a:r>
              <a:rPr lang="zh-CN" sz="1600">
                <a:latin typeface="微软雅黑"/>
                <a:ea typeface="微软雅黑"/>
              </a:rPr>
              <a:t>群众基础好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lnSpc>
                <a:spcPct val="130000"/>
              </a:lnSpc>
            </a:pPr>
            <a:r>
              <a:rPr sz="1600" b="1">
                <a:latin typeface="微软雅黑"/>
                <a:ea typeface="微软雅黑"/>
              </a:rPr>
              <a:t>导师意见：</a:t>
            </a:r>
            <a:r>
              <a:rPr sz="1600">
                <a:latin typeface="微软雅黑"/>
                <a:ea typeface="微软雅黑"/>
              </a:rPr>
              <a:t>支部已征求冯铃老师意见，同意其入党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/>
              <a:ea typeface="微软雅黑"/>
              <a:sym typeface="Wingdings" panose="05000000000000000000" pitchFamily="2" charset="2"/>
            </a:endParaRPr>
          </a:p>
        </p:txBody>
      </p:sp>
      <p:sp>
        <p:nvSpPr>
          <p:cNvPr id="1027" name="TextBox 1026"/>
          <p:cNvSpPr txBox="1"/>
          <p:nvPr/>
        </p:nvSpPr>
        <p:spPr>
          <a:xfrm>
            <a:off x="5425440" y="1870075"/>
            <a:ext cx="6388735" cy="134175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>
                <a:solidFill>
                  <a:srgbClr val="262626"/>
                </a:solidFill>
                <a:latin typeface="微软雅黑"/>
                <a:ea typeface="微软雅黑"/>
              </a:rPr>
              <a:t>亲历技术封锁冲击，认识到关键核心技术攻关必须依靠党的领导和组织力量。经入党积极分子培训班、发展对象学习班和支部一年多培养，入党动机从朴素情感认同上升为理论认同和实践认同，坚定把大模型研究融入国家</a:t>
            </a:r>
            <a:r>
              <a:rPr lang="zh-CN">
                <a:solidFill>
                  <a:srgbClr val="262626"/>
                </a:solidFill>
                <a:latin typeface="微软雅黑"/>
                <a:ea typeface="微软雅黑"/>
              </a:rPr>
              <a:t>发展</a:t>
            </a:r>
            <a:r>
              <a:rPr lang="en-US" altLang="zh-CN">
                <a:solidFill>
                  <a:srgbClr val="262626"/>
                </a:solidFill>
                <a:latin typeface="微软雅黑"/>
                <a:ea typeface="微软雅黑"/>
              </a:rPr>
              <a:t>，</a:t>
            </a:r>
            <a:r>
              <a:rPr lang="zh-CN" altLang="en-US">
                <a:solidFill>
                  <a:srgbClr val="262626"/>
                </a:solidFill>
                <a:latin typeface="微软雅黑"/>
                <a:ea typeface="微软雅黑"/>
              </a:rPr>
              <a:t>实现</a:t>
            </a:r>
            <a:r>
              <a:rPr>
                <a:solidFill>
                  <a:srgbClr val="262626"/>
                </a:solidFill>
                <a:latin typeface="微软雅黑"/>
                <a:ea typeface="微软雅黑"/>
              </a:rPr>
              <a:t>科技自立自强。</a:t>
            </a:r>
            <a:endParaRPr>
              <a:solidFill>
                <a:srgbClr val="262626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0">
      <a:majorFont>
        <a:latin typeface="思源黑体 Light"/>
        <a:ea typeface="庞门正道标题体"/>
        <a:cs typeface=""/>
      </a:majorFont>
      <a:minorFont>
        <a:latin typeface="思源黑体 Light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1269</Words>
  <Application>WPS 演示</Application>
  <PresentationFormat>宽屏</PresentationFormat>
  <Paragraphs>89</Paragraphs>
  <Slides>4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33" baseType="lpstr">
      <vt:lpstr>Arial</vt:lpstr>
      <vt:lpstr>宋体</vt:lpstr>
      <vt:lpstr>Wingdings</vt:lpstr>
      <vt:lpstr>A思源黑体—06</vt:lpstr>
      <vt:lpstr>汉仪中黑KW</vt:lpstr>
      <vt:lpstr>庞门正道标题体</vt:lpstr>
      <vt:lpstr>华文宋体</vt:lpstr>
      <vt:lpstr>微软雅黑</vt:lpstr>
      <vt:lpstr>方正雅意黑 GB18030L2</vt:lpstr>
      <vt:lpstr>思源黑体 Light</vt:lpstr>
      <vt:lpstr>方正楷体_GBK</vt:lpstr>
      <vt:lpstr>汉仪楷体简</vt:lpstr>
      <vt:lpstr>黑体</vt:lpstr>
      <vt:lpstr>Heiti SC Light</vt:lpstr>
      <vt:lpstr>宋体</vt:lpstr>
      <vt:lpstr>Arial Unicode MS</vt:lpstr>
      <vt:lpstr>Calibri</vt:lpstr>
      <vt:lpstr>Helvetica Neue</vt:lpstr>
      <vt:lpstr>汉仪书宋二KW</vt:lpstr>
      <vt:lpstr>Wingdings</vt:lpstr>
      <vt:lpstr>庞门正道标题体</vt:lpstr>
      <vt:lpstr>微软雅黑</vt:lpstr>
      <vt:lpstr>思源黑体 Light</vt:lpstr>
      <vt:lpstr>方正楷体_GBK</vt:lpstr>
      <vt:lpstr>黑体</vt:lpstr>
      <vt:lpstr>苹方-简</vt:lpstr>
      <vt:lpstr>方正楷体_GBK</vt:lpstr>
      <vt:lpstr>微软雅黑</vt:lpstr>
      <vt:lpstr>1_Office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Thinkpad</dc:creator>
  <cp:lastModifiedBy>杜晋华(2022310811)</cp:lastModifiedBy>
  <cp:revision>835</cp:revision>
  <dcterms:created xsi:type="dcterms:W3CDTF">2026-10-20T07:40:32Z</dcterms:created>
  <dcterms:modified xsi:type="dcterms:W3CDTF">2026-10-20T07:40:32Z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AAB1806D7E0A44A69255F6F1F463357C_12</vt:lpwstr>
  </property>
  <property fmtid="{D5CDD505-2E9C-101B-9397-08002B2CF9AE}" pid="3" name="KSOProductBuildVer">
    <vt:lpwstr>2052-12.1.28496.28496</vt:lpwstr>
  </property>
</Properties>
</file>